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57"/>
  </p:notesMasterIdLst>
  <p:handoutMasterIdLst>
    <p:handoutMasterId r:id="rId58"/>
  </p:handoutMasterIdLst>
  <p:sldIdLst>
    <p:sldId id="301" r:id="rId3"/>
    <p:sldId id="320" r:id="rId4"/>
    <p:sldId id="323" r:id="rId5"/>
    <p:sldId id="295" r:id="rId6"/>
    <p:sldId id="300" r:id="rId7"/>
    <p:sldId id="298" r:id="rId8"/>
    <p:sldId id="277" r:id="rId9"/>
    <p:sldId id="276" r:id="rId10"/>
    <p:sldId id="278" r:id="rId11"/>
    <p:sldId id="279" r:id="rId12"/>
    <p:sldId id="322" r:id="rId13"/>
    <p:sldId id="294" r:id="rId14"/>
    <p:sldId id="299" r:id="rId15"/>
    <p:sldId id="297" r:id="rId16"/>
    <p:sldId id="379" r:id="rId17"/>
    <p:sldId id="302" r:id="rId18"/>
    <p:sldId id="419" r:id="rId19"/>
    <p:sldId id="422" r:id="rId20"/>
    <p:sldId id="421" r:id="rId21"/>
    <p:sldId id="345" r:id="rId22"/>
    <p:sldId id="347" r:id="rId23"/>
    <p:sldId id="383" r:id="rId24"/>
    <p:sldId id="384" r:id="rId25"/>
    <p:sldId id="386" r:id="rId26"/>
    <p:sldId id="381" r:id="rId27"/>
    <p:sldId id="418" r:id="rId28"/>
    <p:sldId id="420" r:id="rId29"/>
    <p:sldId id="382" r:id="rId30"/>
    <p:sldId id="424" r:id="rId31"/>
    <p:sldId id="327" r:id="rId32"/>
    <p:sldId id="425" r:id="rId33"/>
    <p:sldId id="326" r:id="rId34"/>
    <p:sldId id="395" r:id="rId35"/>
    <p:sldId id="396" r:id="rId36"/>
    <p:sldId id="397" r:id="rId37"/>
    <p:sldId id="398" r:id="rId38"/>
    <p:sldId id="399" r:id="rId39"/>
    <p:sldId id="400" r:id="rId40"/>
    <p:sldId id="401" r:id="rId41"/>
    <p:sldId id="426" r:id="rId42"/>
    <p:sldId id="430" r:id="rId43"/>
    <p:sldId id="427" r:id="rId44"/>
    <p:sldId id="428" r:id="rId45"/>
    <p:sldId id="429" r:id="rId46"/>
    <p:sldId id="405" r:id="rId47"/>
    <p:sldId id="406" r:id="rId48"/>
    <p:sldId id="407" r:id="rId49"/>
    <p:sldId id="408" r:id="rId50"/>
    <p:sldId id="316" r:id="rId51"/>
    <p:sldId id="311" r:id="rId52"/>
    <p:sldId id="313" r:id="rId53"/>
    <p:sldId id="318" r:id="rId54"/>
    <p:sldId id="321" r:id="rId55"/>
    <p:sldId id="423"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initials="G" lastIdx="1" clrIdx="0">
    <p:extLst>
      <p:ext uri="{19B8F6BF-5375-455C-9EA6-DF929625EA0E}">
        <p15:presenceInfo xmlns:p15="http://schemas.microsoft.com/office/powerpoint/2012/main" userId="22770775f41335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4F8A"/>
    <a:srgbClr val="00682F"/>
    <a:srgbClr val="00589A"/>
    <a:srgbClr val="005A9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5143" autoAdjust="0"/>
  </p:normalViewPr>
  <p:slideViewPr>
    <p:cSldViewPr>
      <p:cViewPr varScale="1">
        <p:scale>
          <a:sx n="106" d="100"/>
          <a:sy n="106" d="100"/>
        </p:scale>
        <p:origin x="208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2" d="100"/>
          <a:sy n="62" d="100"/>
        </p:scale>
        <p:origin x="322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C1AAA19-E919-4523-9C25-F181E8AE7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AAC578AC-2F9A-4C21-A430-AD0A78D02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96A9A-ABE1-48E3-8300-186F14645BAA}" type="datetimeFigureOut">
              <a:rPr lang="en-US" smtClean="0"/>
              <a:t>9/6/2023</a:t>
            </a:fld>
            <a:endParaRPr lang="en-US"/>
          </a:p>
        </p:txBody>
      </p:sp>
      <p:sp>
        <p:nvSpPr>
          <p:cNvPr id="4" name="Θέση υποσέλιδου 3">
            <a:extLst>
              <a:ext uri="{FF2B5EF4-FFF2-40B4-BE49-F238E27FC236}">
                <a16:creationId xmlns:a16="http://schemas.microsoft.com/office/drawing/2014/main" id="{BC25C364-0578-460F-8FCE-5C949B74B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80AEEEBC-8EFF-469D-ABFA-193E0126E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7ABB7F-37E3-4D7A-8440-47893AC97B73}" type="slidenum">
              <a:rPr lang="en-US" smtClean="0"/>
              <a:t>‹#›</a:t>
            </a:fld>
            <a:endParaRPr lang="en-US"/>
          </a:p>
        </p:txBody>
      </p:sp>
    </p:spTree>
    <p:extLst>
      <p:ext uri="{BB962C8B-B14F-4D97-AF65-F5344CB8AC3E}">
        <p14:creationId xmlns:p14="http://schemas.microsoft.com/office/powerpoint/2010/main" val="39952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2FC05-82E4-4C76-8DD6-FF9D99E31C31}" type="datetimeFigureOut">
              <a:rPr lang="el-GR" smtClean="0"/>
              <a:t>6/9/2023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2960A-2D29-459B-896B-F86C0A24B924}" type="slidenum">
              <a:rPr lang="el-GR" smtClean="0"/>
              <a:t>‹#›</a:t>
            </a:fld>
            <a:endParaRPr lang="el-GR"/>
          </a:p>
        </p:txBody>
      </p:sp>
    </p:spTree>
    <p:extLst>
      <p:ext uri="{BB962C8B-B14F-4D97-AF65-F5344CB8AC3E}">
        <p14:creationId xmlns:p14="http://schemas.microsoft.com/office/powerpoint/2010/main" val="178371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1</a:t>
            </a:fld>
            <a:endParaRPr lang="el-GR"/>
          </a:p>
        </p:txBody>
      </p:sp>
    </p:spTree>
    <p:extLst>
      <p:ext uri="{BB962C8B-B14F-4D97-AF65-F5344CB8AC3E}">
        <p14:creationId xmlns:p14="http://schemas.microsoft.com/office/powerpoint/2010/main" val="323485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20</a:t>
            </a:fld>
            <a:endParaRPr lang="en-GB"/>
          </a:p>
        </p:txBody>
      </p:sp>
    </p:spTree>
    <p:extLst>
      <p:ext uri="{BB962C8B-B14F-4D97-AF65-F5344CB8AC3E}">
        <p14:creationId xmlns:p14="http://schemas.microsoft.com/office/powerpoint/2010/main" val="145517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22</a:t>
            </a:fld>
            <a:endParaRPr lang="en-GB"/>
          </a:p>
        </p:txBody>
      </p:sp>
    </p:spTree>
    <p:extLst>
      <p:ext uri="{BB962C8B-B14F-4D97-AF65-F5344CB8AC3E}">
        <p14:creationId xmlns:p14="http://schemas.microsoft.com/office/powerpoint/2010/main" val="74118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23</a:t>
            </a:fld>
            <a:endParaRPr lang="en-GB"/>
          </a:p>
        </p:txBody>
      </p:sp>
    </p:spTree>
    <p:extLst>
      <p:ext uri="{BB962C8B-B14F-4D97-AF65-F5344CB8AC3E}">
        <p14:creationId xmlns:p14="http://schemas.microsoft.com/office/powerpoint/2010/main" val="110158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24</a:t>
            </a:fld>
            <a:endParaRPr lang="en-GB"/>
          </a:p>
        </p:txBody>
      </p:sp>
    </p:spTree>
    <p:extLst>
      <p:ext uri="{BB962C8B-B14F-4D97-AF65-F5344CB8AC3E}">
        <p14:creationId xmlns:p14="http://schemas.microsoft.com/office/powerpoint/2010/main" val="1923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n-US" dirty="0"/>
          </a:p>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49</a:t>
            </a:fld>
            <a:endParaRPr lang="el-GR"/>
          </a:p>
        </p:txBody>
      </p:sp>
    </p:spTree>
    <p:extLst>
      <p:ext uri="{BB962C8B-B14F-4D97-AF65-F5344CB8AC3E}">
        <p14:creationId xmlns:p14="http://schemas.microsoft.com/office/powerpoint/2010/main" val="254602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endParaRPr lang="en-US" dirty="0"/>
          </a:p>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50</a:t>
            </a:fld>
            <a:endParaRPr lang="el-GR"/>
          </a:p>
        </p:txBody>
      </p:sp>
    </p:spTree>
    <p:extLst>
      <p:ext uri="{BB962C8B-B14F-4D97-AF65-F5344CB8AC3E}">
        <p14:creationId xmlns:p14="http://schemas.microsoft.com/office/powerpoint/2010/main" val="157580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51</a:t>
            </a:fld>
            <a:endParaRPr lang="el-GR"/>
          </a:p>
        </p:txBody>
      </p:sp>
    </p:spTree>
    <p:extLst>
      <p:ext uri="{BB962C8B-B14F-4D97-AF65-F5344CB8AC3E}">
        <p14:creationId xmlns:p14="http://schemas.microsoft.com/office/powerpoint/2010/main" val="197887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52</a:t>
            </a:fld>
            <a:endParaRPr lang="el-GR"/>
          </a:p>
        </p:txBody>
      </p:sp>
    </p:spTree>
    <p:extLst>
      <p:ext uri="{BB962C8B-B14F-4D97-AF65-F5344CB8AC3E}">
        <p14:creationId xmlns:p14="http://schemas.microsoft.com/office/powerpoint/2010/main" val="319436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53</a:t>
            </a:fld>
            <a:endParaRPr lang="el-GR"/>
          </a:p>
        </p:txBody>
      </p:sp>
    </p:spTree>
    <p:extLst>
      <p:ext uri="{BB962C8B-B14F-4D97-AF65-F5344CB8AC3E}">
        <p14:creationId xmlns:p14="http://schemas.microsoft.com/office/powerpoint/2010/main" val="409502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arenR"/>
            </a:pPr>
            <a:endParaRPr lang="el-GR" dirty="0"/>
          </a:p>
        </p:txBody>
      </p:sp>
      <p:sp>
        <p:nvSpPr>
          <p:cNvPr id="4" name="Θέση αριθμού διαφάνειας 3"/>
          <p:cNvSpPr>
            <a:spLocks noGrp="1"/>
          </p:cNvSpPr>
          <p:nvPr>
            <p:ph type="sldNum" sz="quarter" idx="5"/>
          </p:nvPr>
        </p:nvSpPr>
        <p:spPr/>
        <p:txBody>
          <a:bodyPr/>
          <a:lstStyle/>
          <a:p>
            <a:fld id="{60C2960A-2D29-459B-896B-F86C0A24B924}" type="slidenum">
              <a:rPr lang="el-GR" smtClean="0"/>
              <a:t>54</a:t>
            </a:fld>
            <a:endParaRPr lang="el-GR"/>
          </a:p>
        </p:txBody>
      </p:sp>
    </p:spTree>
    <p:extLst>
      <p:ext uri="{BB962C8B-B14F-4D97-AF65-F5344CB8AC3E}">
        <p14:creationId xmlns:p14="http://schemas.microsoft.com/office/powerpoint/2010/main" val="85074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2960A-2D29-459B-896B-F86C0A24B924}"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0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2563" marR="0" lvl="0" indent="-182563" algn="l" defTabSz="914400" rtl="0" eaLnBrk="0" fontAlgn="base" latinLnBrk="0" hangingPunct="0">
              <a:lnSpc>
                <a:spcPct val="95000"/>
              </a:lnSpc>
              <a:spcBef>
                <a:spcPts val="1400"/>
              </a:spcBef>
              <a:spcAft>
                <a:spcPts val="200"/>
              </a:spcAft>
              <a:buClr>
                <a:srgbClr val="4F81BD"/>
              </a:buClr>
              <a:buSzPct val="80000"/>
              <a:buFont typeface="Arial" panose="020B0604020202020204" pitchFamily="34" charset="0"/>
              <a:buNone/>
              <a:tabLst/>
              <a:defRPr/>
            </a:pP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2960A-2D29-459B-896B-F86C0A24B924}"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41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028950" y="857250"/>
            <a:ext cx="3086100" cy="2314575"/>
          </a:xfrm>
        </p:spPr>
      </p:sp>
      <p:sp>
        <p:nvSpPr>
          <p:cNvPr id="3" name="Θέση σημειώσεων 2"/>
          <p:cNvSpPr>
            <a:spLocks noGrp="1"/>
          </p:cNvSpPr>
          <p:nvPr>
            <p:ph type="body" idx="1"/>
          </p:nvPr>
        </p:nvSpPr>
        <p:spPr/>
        <p:txBody>
          <a:bodyPr/>
          <a:lstStyle/>
          <a:p>
            <a:r>
              <a:rPr lang="el-GR" dirty="0"/>
              <a:t>Στο σχήμα 1, φαίνεται η σύνδεση των 4 κύριων σκοπών του ΠΣ (τη σημαντικότητα του Βιωματικού/Συμπεριφορικού) και πως αυτοί οδηγούν στην τελική επιδίωξη, στη δια βίου άσκηση για υγεία και ποιότητα ζωής, μέσω του Φυσικού/Σωματικού Γραμματισμού των μαθητών.</a:t>
            </a: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87939-FB49-4F73-8050-AA1E3B79D55E}"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028950" y="857250"/>
            <a:ext cx="3086100" cy="2314575"/>
          </a:xfrm>
        </p:spPr>
      </p:sp>
      <p:sp>
        <p:nvSpPr>
          <p:cNvPr id="3" name="Θέση σημειώσεων 2"/>
          <p:cNvSpPr>
            <a:spLocks noGrp="1"/>
          </p:cNvSpPr>
          <p:nvPr>
            <p:ph type="body" idx="1"/>
          </p:nvPr>
        </p:nvSpPr>
        <p:spPr/>
        <p:txBody>
          <a:bodyPr/>
          <a:lstStyle/>
          <a:p>
            <a:r>
              <a:rPr lang="el-GR" dirty="0"/>
              <a:t>2</a:t>
            </a:r>
            <a:r>
              <a:rPr lang="el-GR" baseline="30000" dirty="0"/>
              <a:t>ο</a:t>
            </a:r>
            <a:r>
              <a:rPr lang="el-GR" dirty="0"/>
              <a:t> μέρος της παρουσίασης: παρουσιάζονται το περιεχόμενο, οι σκοποί και οι επιμέρους επιδιώξεις του ΠΣ.</a:t>
            </a:r>
          </a:p>
          <a:p>
            <a:r>
              <a:rPr lang="el-GR" dirty="0"/>
              <a:t>Οι 4 βασικοί σκοποί (θεματικά πεδία), είναι: 1) ο Κινητικός, 2) ο Γνωστικός, 3) ο Βιωματικός/Συμπεριφορικός και 4) ο Ηθικός/Κοινωνικός/Συναισθηματικός σκοπός.</a:t>
            </a: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87939-FB49-4F73-8050-AA1E3B79D55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48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028950" y="857250"/>
            <a:ext cx="3086100" cy="2314575"/>
          </a:xfrm>
        </p:spPr>
      </p:sp>
      <p:sp>
        <p:nvSpPr>
          <p:cNvPr id="3" name="Θέση σημειώσεων 2"/>
          <p:cNvSpPr>
            <a:spLocks noGrp="1"/>
          </p:cNvSpPr>
          <p:nvPr>
            <p:ph type="body" idx="1"/>
          </p:nvPr>
        </p:nvSpPr>
        <p:spPr/>
        <p:txBody>
          <a:bodyPr/>
          <a:lstStyle/>
          <a:p>
            <a:r>
              <a:rPr lang="el-GR" dirty="0"/>
              <a:t>Παρουσίαση των επιμέρους στόχων, τις θεματικές ενότητες του κάθε θεματικού πεδίου.</a:t>
            </a: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87939-FB49-4F73-8050-AA1E3B79D55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7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028950" y="857250"/>
            <a:ext cx="3086100" cy="2314575"/>
          </a:xfrm>
        </p:spPr>
      </p:sp>
      <p:sp>
        <p:nvSpPr>
          <p:cNvPr id="3" name="Θέση σημειώσεων 2"/>
          <p:cNvSpPr>
            <a:spLocks noGrp="1"/>
          </p:cNvSpPr>
          <p:nvPr>
            <p:ph type="body" idx="1"/>
          </p:nvPr>
        </p:nvSpPr>
        <p:spPr/>
        <p:txBody>
          <a:bodyPr/>
          <a:lstStyle/>
          <a:p>
            <a:r>
              <a:rPr lang="el-GR" dirty="0"/>
              <a:t>Παρουσίαση των θεματικών ενοτήτων-συνέχεια.</a:t>
            </a: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87939-FB49-4F73-8050-AA1E3B79D55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5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15</a:t>
            </a:fld>
            <a:endParaRPr lang="en-GB"/>
          </a:p>
        </p:txBody>
      </p:sp>
    </p:spTree>
    <p:extLst>
      <p:ext uri="{BB962C8B-B14F-4D97-AF65-F5344CB8AC3E}">
        <p14:creationId xmlns:p14="http://schemas.microsoft.com/office/powerpoint/2010/main" val="135487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E5F6862-8D41-4F8A-AA38-757B00FACF27}" type="slidenum">
              <a:rPr lang="en-GB" smtClean="0"/>
              <a:t>19</a:t>
            </a:fld>
            <a:endParaRPr lang="en-GB"/>
          </a:p>
        </p:txBody>
      </p:sp>
    </p:spTree>
    <p:extLst>
      <p:ext uri="{BB962C8B-B14F-4D97-AF65-F5344CB8AC3E}">
        <p14:creationId xmlns:p14="http://schemas.microsoft.com/office/powerpoint/2010/main" val="1605436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3212976"/>
            <a:ext cx="7823922" cy="864096"/>
          </a:xfrm>
        </p:spPr>
        <p:txBody>
          <a:bodyPr/>
          <a:lstStyle/>
          <a:p>
            <a:r>
              <a:rPr lang="el-GR" b="1" dirty="0"/>
              <a:t>ΓΝΩΣΤΙΚΟ ΑΝΤΙΚΕΙΜΕΝΟ</a:t>
            </a:r>
            <a:endParaRPr lang="el-GR" dirty="0"/>
          </a:p>
        </p:txBody>
      </p:sp>
      <p:sp>
        <p:nvSpPr>
          <p:cNvPr id="3" name="Υπότιτλος 2"/>
          <p:cNvSpPr>
            <a:spLocks noGrp="1"/>
          </p:cNvSpPr>
          <p:nvPr>
            <p:ph type="subTitle" idx="1" hasCustomPrompt="1"/>
          </p:nvPr>
        </p:nvSpPr>
        <p:spPr>
          <a:xfrm>
            <a:off x="611560" y="2420888"/>
            <a:ext cx="7823921"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0535"/>
            <a:ext cx="2304256"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4182" y="5949280"/>
            <a:ext cx="4730198"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987389"/>
            <a:ext cx="3913632" cy="1146048"/>
          </a:xfrm>
          <a:prstGeom prst="rect">
            <a:avLst/>
          </a:prstGeom>
        </p:spPr>
      </p:pic>
      <p:sp>
        <p:nvSpPr>
          <p:cNvPr id="13" name="Τίτλος 1"/>
          <p:cNvSpPr txBox="1">
            <a:spLocks/>
          </p:cNvSpPr>
          <p:nvPr userDrawn="1"/>
        </p:nvSpPr>
        <p:spPr>
          <a:xfrm>
            <a:off x="611684" y="3933056"/>
            <a:ext cx="7823921"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ΒΑΘΜΙΔΑ</a:t>
            </a:r>
            <a:endParaRPr lang="el-GR" sz="3200" dirty="0"/>
          </a:p>
        </p:txBody>
      </p:sp>
      <p:sp>
        <p:nvSpPr>
          <p:cNvPr id="14" name="Υπότιτλος 2"/>
          <p:cNvSpPr txBox="1">
            <a:spLocks/>
          </p:cNvSpPr>
          <p:nvPr userDrawn="1"/>
        </p:nvSpPr>
        <p:spPr>
          <a:xfrm>
            <a:off x="663081" y="4869160"/>
            <a:ext cx="77724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Tree>
    <p:extLst>
      <p:ext uri="{BB962C8B-B14F-4D97-AF65-F5344CB8AC3E}">
        <p14:creationId xmlns:p14="http://schemas.microsoft.com/office/powerpoint/2010/main" val="296425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0"/>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30938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413148"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4767654"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09382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40712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40712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474979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4764479"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18395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05036" y="975543"/>
            <a:ext cx="3008313"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περιεχομένου 2"/>
          <p:cNvSpPr>
            <a:spLocks noGrp="1"/>
          </p:cNvSpPr>
          <p:nvPr>
            <p:ph idx="1"/>
          </p:nvPr>
        </p:nvSpPr>
        <p:spPr>
          <a:xfrm>
            <a:off x="3670964" y="975543"/>
            <a:ext cx="5111750"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405036" y="2137593"/>
            <a:ext cx="3008313"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6407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6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3212976"/>
            <a:ext cx="7823923" cy="864096"/>
          </a:xfrm>
        </p:spPr>
        <p:txBody>
          <a:bodyPr/>
          <a:lstStyle/>
          <a:p>
            <a:r>
              <a:rPr lang="el-GR" b="1" dirty="0"/>
              <a:t>ΓΝΩΣΤΙΚΟ ΑΝΤΙΚΕΙΜΕΝΟ</a:t>
            </a:r>
            <a:endParaRPr lang="el-GR" dirty="0"/>
          </a:p>
        </p:txBody>
      </p:sp>
      <p:sp>
        <p:nvSpPr>
          <p:cNvPr id="3" name="Υπότιτλος 2"/>
          <p:cNvSpPr>
            <a:spLocks noGrp="1"/>
          </p:cNvSpPr>
          <p:nvPr>
            <p:ph type="subTitle" idx="1" hasCustomPrompt="1"/>
          </p:nvPr>
        </p:nvSpPr>
        <p:spPr>
          <a:xfrm>
            <a:off x="611561" y="2420889"/>
            <a:ext cx="7823921" cy="504056"/>
          </a:xfrm>
        </p:spPr>
        <p:txBody>
          <a:bodyPr>
            <a:normAutofit/>
          </a:bodyPr>
          <a:lstStyle>
            <a:lvl1pPr marL="0" indent="0" algn="ctr">
              <a:buNone/>
              <a:defRPr sz="28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0535"/>
            <a:ext cx="2304256"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4182" y="5949280"/>
            <a:ext cx="4730199"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987389"/>
            <a:ext cx="3913632" cy="1146048"/>
          </a:xfrm>
          <a:prstGeom prst="rect">
            <a:avLst/>
          </a:prstGeom>
        </p:spPr>
      </p:pic>
      <p:sp>
        <p:nvSpPr>
          <p:cNvPr id="13" name="Τίτλος 1"/>
          <p:cNvSpPr txBox="1">
            <a:spLocks/>
          </p:cNvSpPr>
          <p:nvPr userDrawn="1"/>
        </p:nvSpPr>
        <p:spPr>
          <a:xfrm>
            <a:off x="611685" y="3933056"/>
            <a:ext cx="7823921"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ΒΑΘΜΙΔΑ</a:t>
            </a:r>
            <a:endParaRPr lang="el-GR" sz="3200" dirty="0"/>
          </a:p>
        </p:txBody>
      </p:sp>
      <p:sp>
        <p:nvSpPr>
          <p:cNvPr id="14" name="Υπότιτλος 2"/>
          <p:cNvSpPr txBox="1">
            <a:spLocks/>
          </p:cNvSpPr>
          <p:nvPr userDrawn="1"/>
        </p:nvSpPr>
        <p:spPr>
          <a:xfrm>
            <a:off x="663081" y="4869160"/>
            <a:ext cx="77724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Tree>
    <p:extLst>
      <p:ext uri="{BB962C8B-B14F-4D97-AF65-F5344CB8AC3E}">
        <p14:creationId xmlns:p14="http://schemas.microsoft.com/office/powerpoint/2010/main" val="370086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2780928"/>
            <a:ext cx="7823923" cy="864096"/>
          </a:xfrm>
        </p:spPr>
        <p:txBody>
          <a:bodyPr>
            <a:normAutofit/>
          </a:bodyPr>
          <a:lstStyle>
            <a:lvl1pPr marL="0" indent="0">
              <a:defRPr sz="4000" b="1"/>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6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79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1907704" y="4800601"/>
            <a:ext cx="5370984"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1948012" y="1053754"/>
            <a:ext cx="5305769" cy="3746847"/>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l-GR" dirty="0"/>
          </a:p>
        </p:txBody>
      </p:sp>
      <p:sp>
        <p:nvSpPr>
          <p:cNvPr id="15" name="Θέση κειμένου 3"/>
          <p:cNvSpPr>
            <a:spLocks noGrp="1"/>
          </p:cNvSpPr>
          <p:nvPr>
            <p:ph type="body" sz="half" idx="2"/>
          </p:nvPr>
        </p:nvSpPr>
        <p:spPr>
          <a:xfrm>
            <a:off x="1907704" y="5367339"/>
            <a:ext cx="5370984" cy="58194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0533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6" y="1124745"/>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395537" y="1053754"/>
            <a:ext cx="3744416" cy="482351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l-GR" dirty="0"/>
          </a:p>
        </p:txBody>
      </p:sp>
      <p:sp>
        <p:nvSpPr>
          <p:cNvPr id="15" name="Θέση κειμένου 3"/>
          <p:cNvSpPr>
            <a:spLocks noGrp="1"/>
          </p:cNvSpPr>
          <p:nvPr>
            <p:ph type="body" sz="half" idx="2"/>
          </p:nvPr>
        </p:nvSpPr>
        <p:spPr>
          <a:xfrm>
            <a:off x="4412566" y="1691483"/>
            <a:ext cx="4393689" cy="418579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87319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2780928"/>
            <a:ext cx="7823922" cy="864096"/>
          </a:xfrm>
        </p:spPr>
        <p:txBody>
          <a:bodyPr>
            <a:normAutofit/>
          </a:bodyPr>
          <a:lstStyle>
            <a:lvl1pPr>
              <a:defRPr sz="4000" b="1"/>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35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5536" y="1124745"/>
            <a:ext cx="432048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5" name="Θέση κειμένου 3"/>
          <p:cNvSpPr>
            <a:spLocks noGrp="1"/>
          </p:cNvSpPr>
          <p:nvPr>
            <p:ph type="body" sz="half" idx="2"/>
          </p:nvPr>
        </p:nvSpPr>
        <p:spPr>
          <a:xfrm>
            <a:off x="395536" y="1691483"/>
            <a:ext cx="4263891" cy="418579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4859146" y="1053754"/>
            <a:ext cx="3817311" cy="482351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l-GR" dirty="0"/>
          </a:p>
        </p:txBody>
      </p:sp>
    </p:spTree>
    <p:extLst>
      <p:ext uri="{BB962C8B-B14F-4D97-AF65-F5344CB8AC3E}">
        <p14:creationId xmlns:p14="http://schemas.microsoft.com/office/powerpoint/2010/main" val="1516056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6" y="2347864"/>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395537" y="2276873"/>
            <a:ext cx="3744416" cy="2735287"/>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l-GR" dirty="0"/>
          </a:p>
        </p:txBody>
      </p:sp>
      <p:sp>
        <p:nvSpPr>
          <p:cNvPr id="15" name="Θέση κειμένου 3"/>
          <p:cNvSpPr>
            <a:spLocks noGrp="1"/>
          </p:cNvSpPr>
          <p:nvPr>
            <p:ph type="body" sz="half" idx="2"/>
          </p:nvPr>
        </p:nvSpPr>
        <p:spPr>
          <a:xfrm>
            <a:off x="4412566" y="2914601"/>
            <a:ext cx="4419461" cy="2097558"/>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91650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4170" y="4446439"/>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395537" y="1052736"/>
            <a:ext cx="8410719" cy="339370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l-GR" dirty="0"/>
          </a:p>
        </p:txBody>
      </p:sp>
      <p:sp>
        <p:nvSpPr>
          <p:cNvPr id="15" name="Θέση κειμένου 3"/>
          <p:cNvSpPr>
            <a:spLocks noGrp="1"/>
          </p:cNvSpPr>
          <p:nvPr>
            <p:ph type="body" sz="half" idx="2"/>
          </p:nvPr>
        </p:nvSpPr>
        <p:spPr>
          <a:xfrm>
            <a:off x="394170" y="5013177"/>
            <a:ext cx="8411961" cy="874439"/>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4285579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Τίτλος 1"/>
          <p:cNvSpPr txBox="1">
            <a:spLocks/>
          </p:cNvSpPr>
          <p:nvPr userDrawn="1"/>
        </p:nvSpPr>
        <p:spPr>
          <a:xfrm>
            <a:off x="394170" y="1052737"/>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7" name="Θέση κειμένου 3"/>
          <p:cNvSpPr>
            <a:spLocks noGrp="1"/>
          </p:cNvSpPr>
          <p:nvPr>
            <p:ph type="body" sz="half" idx="10"/>
          </p:nvPr>
        </p:nvSpPr>
        <p:spPr>
          <a:xfrm>
            <a:off x="394170" y="1619474"/>
            <a:ext cx="8411961" cy="4257798"/>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4577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1"/>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2405884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413148" y="11967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4767655" y="119675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69287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407121" y="1277070"/>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407121"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4749799" y="1268760"/>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4764481"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194347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5" y="260649"/>
            <a:ext cx="3912084"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4"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378"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7" y="752243"/>
            <a:ext cx="84107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05037" y="975543"/>
            <a:ext cx="3008313"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περιεχομένου 2"/>
          <p:cNvSpPr>
            <a:spLocks noGrp="1"/>
          </p:cNvSpPr>
          <p:nvPr>
            <p:ph idx="1"/>
          </p:nvPr>
        </p:nvSpPr>
        <p:spPr>
          <a:xfrm>
            <a:off x="3670964" y="975544"/>
            <a:ext cx="5111751"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405037" y="2137594"/>
            <a:ext cx="3008313" cy="381168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501703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395536" y="6060844"/>
            <a:ext cx="8436491"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7" y="6060843"/>
            <a:ext cx="8410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1907704" y="4800600"/>
            <a:ext cx="5370984"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1948010" y="1053753"/>
            <a:ext cx="530576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1907704" y="5367338"/>
            <a:ext cx="5370984"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18395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5" y="1124744"/>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7" y="1053753"/>
            <a:ext cx="3744416"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1691482"/>
            <a:ext cx="4393689"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09944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5536" y="1124744"/>
            <a:ext cx="432048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5" name="Θέση κειμένου 3"/>
          <p:cNvSpPr>
            <a:spLocks noGrp="1"/>
          </p:cNvSpPr>
          <p:nvPr>
            <p:ph type="body" sz="half" idx="2"/>
          </p:nvPr>
        </p:nvSpPr>
        <p:spPr>
          <a:xfrm>
            <a:off x="395536" y="1691482"/>
            <a:ext cx="4263891"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4859146" y="1053753"/>
            <a:ext cx="3817310"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Tree>
    <p:extLst>
      <p:ext uri="{BB962C8B-B14F-4D97-AF65-F5344CB8AC3E}">
        <p14:creationId xmlns:p14="http://schemas.microsoft.com/office/powerpoint/2010/main" val="8769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4412565" y="2347863"/>
            <a:ext cx="4393689"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7" y="2276872"/>
            <a:ext cx="3744416"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2914601"/>
            <a:ext cx="4419461"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876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394169" y="4446438"/>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4" name="Θέση εικόνας 2"/>
          <p:cNvSpPr>
            <a:spLocks noGrp="1"/>
          </p:cNvSpPr>
          <p:nvPr>
            <p:ph type="pic" idx="1"/>
          </p:nvPr>
        </p:nvSpPr>
        <p:spPr>
          <a:xfrm>
            <a:off x="395536" y="1052736"/>
            <a:ext cx="8410718"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394169" y="5013176"/>
            <a:ext cx="8411961"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0853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Τίτλος 1"/>
          <p:cNvSpPr txBox="1">
            <a:spLocks/>
          </p:cNvSpPr>
          <p:nvPr userDrawn="1"/>
        </p:nvSpPr>
        <p:spPr>
          <a:xfrm>
            <a:off x="394169" y="1052736"/>
            <a:ext cx="8411961"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dirty="0"/>
              <a:t>Στυλ κύριου τίτλου</a:t>
            </a:r>
          </a:p>
        </p:txBody>
      </p:sp>
      <p:sp>
        <p:nvSpPr>
          <p:cNvPr id="17" name="Θέση κειμένου 3"/>
          <p:cNvSpPr>
            <a:spLocks noGrp="1"/>
          </p:cNvSpPr>
          <p:nvPr>
            <p:ph type="body" sz="half" idx="10"/>
          </p:nvPr>
        </p:nvSpPr>
        <p:spPr>
          <a:xfrm>
            <a:off x="394169" y="1619474"/>
            <a:ext cx="8411961"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05298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t>6/9/2023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t>‹#›</a:t>
            </a:fld>
            <a:endParaRPr lang="el-GR"/>
          </a:p>
        </p:txBody>
      </p:sp>
    </p:spTree>
    <p:extLst>
      <p:ext uri="{BB962C8B-B14F-4D97-AF65-F5344CB8AC3E}">
        <p14:creationId xmlns:p14="http://schemas.microsoft.com/office/powerpoint/2010/main" val="17719277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71" r:id="rId5"/>
    <p:sldLayoutId id="2147483672" r:id="rId6"/>
    <p:sldLayoutId id="2147483673" r:id="rId7"/>
    <p:sldLayoutId id="2147483674" r:id="rId8"/>
    <p:sldLayoutId id="2147483675" r:id="rId9"/>
    <p:sldLayoutId id="2147483665" r:id="rId10"/>
    <p:sldLayoutId id="2147483664" r:id="rId11"/>
    <p:sldLayoutId id="2147483666" r:id="rId12"/>
    <p:sldLayoutId id="2147483668"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t>6/9/2023</a:t>
            </a:fld>
            <a:endParaRPr lang="el-GR"/>
          </a:p>
        </p:txBody>
      </p:sp>
      <p:sp>
        <p:nvSpPr>
          <p:cNvPr id="5" name="Θέση υποσέλιδου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t>‹#›</a:t>
            </a:fld>
            <a:endParaRPr lang="el-GR"/>
          </a:p>
        </p:txBody>
      </p:sp>
    </p:spTree>
    <p:extLst>
      <p:ext uri="{BB962C8B-B14F-4D97-AF65-F5344CB8AC3E}">
        <p14:creationId xmlns:p14="http://schemas.microsoft.com/office/powerpoint/2010/main" val="25070150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mpactpe.eu/site/index.php/en/"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C2FAF2D4-BEEF-4C6B-95FC-3A1AC6051BC7}"/>
              </a:ext>
            </a:extLst>
          </p:cNvPr>
          <p:cNvSpPr>
            <a:spLocks noGrp="1"/>
          </p:cNvSpPr>
          <p:nvPr>
            <p:ph type="ctrTitle"/>
          </p:nvPr>
        </p:nvSpPr>
        <p:spPr>
          <a:xfrm>
            <a:off x="611560" y="1268760"/>
            <a:ext cx="7823922" cy="864096"/>
          </a:xfrm>
        </p:spPr>
        <p:txBody>
          <a:bodyPr>
            <a:normAutofit/>
          </a:bodyPr>
          <a:lstStyle/>
          <a:p>
            <a:r>
              <a:rPr lang="el-GR" sz="4000" b="1" dirty="0">
                <a:solidFill>
                  <a:schemeClr val="accent6">
                    <a:lumMod val="75000"/>
                  </a:schemeClr>
                </a:solidFill>
                <a:latin typeface="Calibri" panose="020F0502020204030204" pitchFamily="34" charset="0"/>
                <a:cs typeface="Calibri" panose="020F0502020204030204" pitchFamily="34" charset="0"/>
              </a:rPr>
              <a:t>ΦΥΣΙΚΗ ΑΓΩΓΗ</a:t>
            </a:r>
          </a:p>
        </p:txBody>
      </p:sp>
      <p:sp>
        <p:nvSpPr>
          <p:cNvPr id="6" name="Θέση κειμένου 3">
            <a:extLst>
              <a:ext uri="{FF2B5EF4-FFF2-40B4-BE49-F238E27FC236}">
                <a16:creationId xmlns:a16="http://schemas.microsoft.com/office/drawing/2014/main" id="{0CE72F0A-DDF6-4746-8F06-B62A15E8FA17}"/>
              </a:ext>
            </a:extLst>
          </p:cNvPr>
          <p:cNvSpPr txBox="1">
            <a:spLocks/>
          </p:cNvSpPr>
          <p:nvPr/>
        </p:nvSpPr>
        <p:spPr>
          <a:xfrm>
            <a:off x="833111" y="2996952"/>
            <a:ext cx="7380820" cy="14401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4000" b="1" dirty="0">
                <a:solidFill>
                  <a:srgbClr val="004F8A"/>
                </a:solidFill>
                <a:latin typeface="Calibri" panose="020F0502020204030204" pitchFamily="34" charset="0"/>
                <a:cs typeface="Calibri" panose="020F0502020204030204" pitchFamily="34" charset="0"/>
              </a:rPr>
              <a:t>Νέο ΠΣ στο Γυμνάσιο</a:t>
            </a:r>
          </a:p>
          <a:p>
            <a:pPr marL="0" indent="0" algn="ctr">
              <a:buNone/>
            </a:pPr>
            <a:endParaRPr lang="el-GR" sz="4000" b="1" dirty="0">
              <a:solidFill>
                <a:srgbClr val="004F8A"/>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7090149-8357-EC61-0ECE-67CFCEFBF325}"/>
              </a:ext>
            </a:extLst>
          </p:cNvPr>
          <p:cNvSpPr txBox="1"/>
          <p:nvPr/>
        </p:nvSpPr>
        <p:spPr>
          <a:xfrm>
            <a:off x="2915816" y="5358407"/>
            <a:ext cx="5436096" cy="461665"/>
          </a:xfrm>
          <a:prstGeom prst="rect">
            <a:avLst/>
          </a:prstGeom>
          <a:noFill/>
        </p:spPr>
        <p:txBody>
          <a:bodyPr wrap="square">
            <a:spAutoFit/>
          </a:bodyPr>
          <a:lstStyle/>
          <a:p>
            <a:r>
              <a:rPr lang="el-GR" sz="2400" b="1" dirty="0">
                <a:solidFill>
                  <a:srgbClr val="00B050"/>
                </a:solidFill>
              </a:rPr>
              <a:t>Δημήτρης Μυλώσης, </a:t>
            </a:r>
            <a:r>
              <a:rPr lang="en-US" sz="2000" b="1" dirty="0">
                <a:solidFill>
                  <a:srgbClr val="00B050"/>
                </a:solidFill>
              </a:rPr>
              <a:t>PhD., </a:t>
            </a:r>
            <a:r>
              <a:rPr lang="el-GR" sz="2000" b="1" dirty="0">
                <a:solidFill>
                  <a:srgbClr val="00B050"/>
                </a:solidFill>
              </a:rPr>
              <a:t>ΕΕΠ, ΤΕΦΑΑ, ΑΠΘ</a:t>
            </a:r>
            <a:endParaRPr lang="el-GR" sz="2000" dirty="0">
              <a:solidFill>
                <a:srgbClr val="00B050"/>
              </a:solidFill>
            </a:endParaRPr>
          </a:p>
        </p:txBody>
      </p:sp>
    </p:spTree>
    <p:extLst>
      <p:ext uri="{BB962C8B-B14F-4D97-AF65-F5344CB8AC3E}">
        <p14:creationId xmlns:p14="http://schemas.microsoft.com/office/powerpoint/2010/main" val="87903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819F64-3DBF-4910-8EE8-0F909DE73DC5}"/>
              </a:ext>
            </a:extLst>
          </p:cNvPr>
          <p:cNvSpPr>
            <a:spLocks noGrp="1"/>
          </p:cNvSpPr>
          <p:nvPr>
            <p:ph sz="half" idx="1"/>
          </p:nvPr>
        </p:nvSpPr>
        <p:spPr>
          <a:xfrm>
            <a:off x="219580" y="1916832"/>
            <a:ext cx="4038600" cy="3526820"/>
          </a:xfrm>
        </p:spPr>
        <p:txBody>
          <a:bodyPr>
            <a:normAutofit/>
          </a:bodyPr>
          <a:lstStyle/>
          <a:p>
            <a:pPr marL="384038" indent="-384038">
              <a:lnSpc>
                <a:spcPct val="94000"/>
              </a:lnSpc>
              <a:spcBef>
                <a:spcPts val="1000"/>
              </a:spcBef>
              <a:spcAft>
                <a:spcPts val="200"/>
              </a:spcAft>
              <a:buFont typeface="Franklin Gothic Book" panose="020B0503020102020204" pitchFamily="34" charset="0"/>
              <a:buChar char="■"/>
              <a:defRPr/>
            </a:pPr>
            <a:r>
              <a:rPr lang="el-GR" sz="2000" b="1" dirty="0">
                <a:solidFill>
                  <a:srgbClr val="00B050"/>
                </a:solidFill>
                <a:latin typeface="Calibri" panose="020F0502020204030204" pitchFamily="34" charset="0"/>
                <a:cs typeface="Calibri" panose="020F0502020204030204" pitchFamily="34" charset="0"/>
              </a:rPr>
              <a:t>Βιωματικός/Συμπεριφορικός:</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Αξιολόγηση-αυτοπαρατήρηση </a:t>
            </a:r>
            <a:r>
              <a:rPr lang="el-GR" sz="1900" dirty="0">
                <a:solidFill>
                  <a:schemeClr val="accent5">
                    <a:lumMod val="50000"/>
                  </a:schemeClr>
                </a:solidFill>
                <a:latin typeface="Calibri" panose="020F0502020204030204" pitchFamily="34" charset="0"/>
                <a:cs typeface="Calibri" panose="020F0502020204030204" pitchFamily="34" charset="0"/>
              </a:rPr>
              <a:t>των προσωπικών επιπέδων ΦΔ και των δεικτών της προσωπικής ΦΚ για υγεία και καθορισμός στόχων για βελτίωση</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Συμμετοχή </a:t>
            </a:r>
            <a:r>
              <a:rPr lang="el-GR" sz="1900" dirty="0">
                <a:solidFill>
                  <a:schemeClr val="accent5">
                    <a:lumMod val="50000"/>
                  </a:schemeClr>
                </a:solidFill>
                <a:latin typeface="Calibri" panose="020F0502020204030204" pitchFamily="34" charset="0"/>
                <a:cs typeface="Calibri" panose="020F0502020204030204" pitchFamily="34" charset="0"/>
              </a:rPr>
              <a:t>σε τυπικές και σε εναλλακτικές μορφές άσκησης για υγεία και σε διαδεδομένα και μη διαδεδομένα αθλήματα εντός και εκτός σχολείου</a:t>
            </a:r>
          </a:p>
        </p:txBody>
      </p:sp>
      <p:sp>
        <p:nvSpPr>
          <p:cNvPr id="4" name="Θέση περιεχομένου 3">
            <a:extLst>
              <a:ext uri="{FF2B5EF4-FFF2-40B4-BE49-F238E27FC236}">
                <a16:creationId xmlns:a16="http://schemas.microsoft.com/office/drawing/2014/main" id="{FCABBA92-FB9E-468B-858B-732DF7656CA5}"/>
              </a:ext>
            </a:extLst>
          </p:cNvPr>
          <p:cNvSpPr>
            <a:spLocks noGrp="1"/>
          </p:cNvSpPr>
          <p:nvPr>
            <p:ph sz="half" idx="2"/>
          </p:nvPr>
        </p:nvSpPr>
        <p:spPr>
          <a:xfrm>
            <a:off x="4290856" y="2042453"/>
            <a:ext cx="4600888" cy="3131562"/>
          </a:xfrm>
        </p:spPr>
        <p:txBody>
          <a:bodyPr>
            <a:normAutofit fontScale="92500"/>
          </a:bodyPr>
          <a:lstStyle/>
          <a:p>
            <a:pPr marL="384038" indent="-384038">
              <a:lnSpc>
                <a:spcPct val="94000"/>
              </a:lnSpc>
              <a:spcBef>
                <a:spcPts val="1000"/>
              </a:spcBef>
              <a:spcAft>
                <a:spcPts val="200"/>
              </a:spcAft>
              <a:buFont typeface="Wingdings" panose="05000000000000000000" pitchFamily="2" charset="2"/>
              <a:buChar char="§"/>
              <a:defRPr/>
            </a:pPr>
            <a:r>
              <a:rPr lang="el-GR" sz="2000" b="1" dirty="0">
                <a:solidFill>
                  <a:srgbClr val="00B050"/>
                </a:solidFill>
                <a:latin typeface="Calibri" panose="020F0502020204030204" pitchFamily="34" charset="0"/>
                <a:cs typeface="Calibri" panose="020F0502020204030204" pitchFamily="34" charset="0"/>
              </a:rPr>
              <a:t>Ηθικός/Κοινωνικός/Συναισθηματικός:</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Δεξιότητες ζωής που συμβάλλουν στη δια βίου άσκηση</a:t>
            </a:r>
            <a:r>
              <a:rPr lang="el-GR" sz="1900" dirty="0">
                <a:solidFill>
                  <a:schemeClr val="accent5">
                    <a:lumMod val="50000"/>
                  </a:schemeClr>
                </a:solidFill>
                <a:latin typeface="Calibri" panose="020F0502020204030204" pitchFamily="34" charset="0"/>
                <a:cs typeface="Calibri" panose="020F0502020204030204" pitchFamily="34" charset="0"/>
              </a:rPr>
              <a:t> </a:t>
            </a:r>
            <a:r>
              <a:rPr lang="el-GR" sz="1900" b="1" dirty="0">
                <a:solidFill>
                  <a:schemeClr val="accent5">
                    <a:lumMod val="50000"/>
                  </a:schemeClr>
                </a:solidFill>
                <a:latin typeface="Calibri" panose="020F0502020204030204" pitchFamily="34" charset="0"/>
                <a:cs typeface="Calibri" panose="020F0502020204030204" pitchFamily="34" charset="0"/>
              </a:rPr>
              <a:t>για υγεία και ποιότητα ζωής </a:t>
            </a:r>
            <a:r>
              <a:rPr lang="el-GR" sz="1900" dirty="0">
                <a:solidFill>
                  <a:schemeClr val="accent5">
                    <a:lumMod val="50000"/>
                  </a:schemeClr>
                </a:solidFill>
                <a:latin typeface="Calibri" panose="020F0502020204030204" pitchFamily="34" charset="0"/>
                <a:cs typeface="Calibri" panose="020F0502020204030204" pitchFamily="34" charset="0"/>
              </a:rPr>
              <a:t>(αυτοέκφραση, εσωτερική παρακίνηση, υπευθυνότητα, τιμιότητα)</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Συνεργασία, θετική κοινωνική αλληλεπίδραση, σεβασμός στη διαφορετικότητα </a:t>
            </a:r>
            <a:r>
              <a:rPr lang="el-GR" sz="1900" dirty="0">
                <a:solidFill>
                  <a:schemeClr val="accent5">
                    <a:lumMod val="50000"/>
                  </a:schemeClr>
                </a:solidFill>
                <a:latin typeface="Calibri" panose="020F0502020204030204" pitchFamily="34" charset="0"/>
                <a:cs typeface="Calibri" panose="020F0502020204030204" pitchFamily="34" charset="0"/>
              </a:rPr>
              <a:t>(κατανόηση του άλλου φύλου, ενάρετη φιλία, επίλυση προβλημάτων</a:t>
            </a:r>
            <a:r>
              <a:rPr lang="el-GR" sz="1600" dirty="0">
                <a:solidFill>
                  <a:schemeClr val="accent5">
                    <a:lumMod val="50000"/>
                  </a:schemeClr>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DF2149FD-61A8-4655-90A0-93F3BE9BD409}"/>
              </a:ext>
            </a:extLst>
          </p:cNvPr>
          <p:cNvSpPr txBox="1"/>
          <p:nvPr/>
        </p:nvSpPr>
        <p:spPr>
          <a:xfrm>
            <a:off x="1302524" y="993913"/>
            <a:ext cx="597666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Θεματικές ενότητες: Επιμέρους Στόχοι (2)</a:t>
            </a:r>
            <a:endParaRPr kumimoji="0" lang="el-GR" sz="26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27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C98D2C42-5924-CC9D-37D0-B235E794F9DE}"/>
              </a:ext>
            </a:extLst>
          </p:cNvPr>
          <p:cNvSpPr/>
          <p:nvPr/>
        </p:nvSpPr>
        <p:spPr>
          <a:xfrm>
            <a:off x="199357" y="548680"/>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TextBox 2">
            <a:extLst>
              <a:ext uri="{FF2B5EF4-FFF2-40B4-BE49-F238E27FC236}">
                <a16:creationId xmlns:a16="http://schemas.microsoft.com/office/drawing/2014/main" id="{08713D60-3DE5-4CFC-B4B2-2ED9D709914D}"/>
              </a:ext>
            </a:extLst>
          </p:cNvPr>
          <p:cNvSpPr txBox="1"/>
          <p:nvPr/>
        </p:nvSpPr>
        <p:spPr>
          <a:xfrm>
            <a:off x="1171465" y="1988840"/>
            <a:ext cx="6696744" cy="32932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600" b="0" i="0" u="none" strike="noStrike" kern="1200" cap="none" spc="0" normalizeH="0" baseline="0" noProof="0" dirty="0">
                <a:ln>
                  <a:noFill/>
                </a:ln>
                <a:solidFill>
                  <a:srgbClr val="005392"/>
                </a:solidFill>
                <a:effectLst/>
                <a:uLnTx/>
                <a:uFillTx/>
                <a:latin typeface="Calibri"/>
                <a:ea typeface="+mn-ea"/>
                <a:cs typeface="+mn-cs"/>
              </a:rPr>
              <a:t>Ο σχεδιασμός της μάθησης στο νέο ΠΣ ακολουθεί μία </a:t>
            </a:r>
            <a:r>
              <a:rPr kumimoji="0" lang="el-GR" sz="2600" b="1" i="1" u="none" strike="noStrike" kern="1200" cap="none" spc="0" normalizeH="0" baseline="0" noProof="0" dirty="0">
                <a:ln>
                  <a:noFill/>
                </a:ln>
                <a:solidFill>
                  <a:srgbClr val="005392"/>
                </a:solidFill>
                <a:effectLst/>
                <a:uLnTx/>
                <a:uFillTx/>
                <a:latin typeface="Calibri"/>
                <a:ea typeface="+mn-ea"/>
                <a:cs typeface="+mn-cs"/>
              </a:rPr>
              <a:t>αντίστροφη διαδικασία, με επίκεντρο τους μαθητές και τα προσδοκώμενα μαθησιακά αποτελέσματα</a:t>
            </a:r>
            <a:r>
              <a:rPr kumimoji="0" lang="el-GR" sz="2600" b="0" i="0" u="none" strike="noStrike" kern="1200" cap="none" spc="0" normalizeH="0" baseline="0" noProof="0" dirty="0">
                <a:ln>
                  <a:noFill/>
                </a:ln>
                <a:solidFill>
                  <a:srgbClr val="005392"/>
                </a:solidFill>
                <a:effectLst/>
                <a:uLnTx/>
                <a:uFillTx/>
                <a:latin typeface="Calibri"/>
                <a:ea typeface="+mn-ea"/>
                <a:cs typeface="+mn-cs"/>
              </a:rPr>
              <a:t>, δηλαδή τις γνώσεις και δεξιότητες που επιδιώκεται να αναπτύξουν και να εφαρμόζουν οι μαθητές με την ολοκλήρωση της κάθε θεματικής ενότητας, κάθε συγκεκριμένου σκοπού</a:t>
            </a:r>
          </a:p>
        </p:txBody>
      </p:sp>
      <p:sp>
        <p:nvSpPr>
          <p:cNvPr id="2" name="Ορθογώνιο 1">
            <a:extLst>
              <a:ext uri="{FF2B5EF4-FFF2-40B4-BE49-F238E27FC236}">
                <a16:creationId xmlns:a16="http://schemas.microsoft.com/office/drawing/2014/main" id="{A0385235-4388-4049-8959-1FD0099165BB}"/>
              </a:ext>
            </a:extLst>
          </p:cNvPr>
          <p:cNvSpPr/>
          <p:nvPr/>
        </p:nvSpPr>
        <p:spPr>
          <a:xfrm>
            <a:off x="303683" y="748804"/>
            <a:ext cx="8626742" cy="427553"/>
          </a:xfrm>
          <a:prstGeom prst="rect">
            <a:avLst/>
          </a:prstGeom>
        </p:spPr>
        <p:txBody>
          <a:bodyPr wrap="square">
            <a:spAutoFit/>
          </a:bodyPr>
          <a:lstStyle/>
          <a:p>
            <a:pPr algn="ctr">
              <a:lnSpc>
                <a:spcPts val="2500"/>
              </a:lnSpc>
            </a:pPr>
            <a:r>
              <a:rPr lang="el-GR" sz="2800" b="1" dirty="0">
                <a:solidFill>
                  <a:srgbClr val="C00000"/>
                </a:solidFill>
                <a:cs typeface="Calibri" panose="020F0502020204030204" pitchFamily="34" charset="0"/>
              </a:rPr>
              <a:t>Διδακτική πλαισίωση - Σχεδιασμός μάθησης στη ΦΑ</a:t>
            </a:r>
            <a:endParaRPr lang="el-GR" sz="2800" b="1" dirty="0">
              <a:solidFill>
                <a:srgbClr val="C00000"/>
              </a:solidFill>
            </a:endParaRPr>
          </a:p>
        </p:txBody>
      </p:sp>
    </p:spTree>
    <p:extLst>
      <p:ext uri="{BB962C8B-B14F-4D97-AF65-F5344CB8AC3E}">
        <p14:creationId xmlns:p14="http://schemas.microsoft.com/office/powerpoint/2010/main" val="5065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70646-40EC-4022-ACA9-8404F4A69386}"/>
              </a:ext>
            </a:extLst>
          </p:cNvPr>
          <p:cNvSpPr txBox="1"/>
          <p:nvPr/>
        </p:nvSpPr>
        <p:spPr>
          <a:xfrm>
            <a:off x="863588" y="1340768"/>
            <a:ext cx="741682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00589A"/>
                </a:solidFill>
                <a:effectLst/>
                <a:uLnTx/>
                <a:uFillTx/>
                <a:latin typeface="Calibri"/>
                <a:ea typeface="+mn-ea"/>
                <a:cs typeface="+mn-cs"/>
              </a:rPr>
              <a:t>Η επίτευξη των θεμιτών στόχων και των προσδοκώμενων μαθησιακών αποτελεσμάτων  για την κάθε θεματική ενότητα θα γίνει μέσα από το σχεδιασμό και την εφαρμογή κατάλληλων </a:t>
            </a:r>
            <a:r>
              <a:rPr kumimoji="0" lang="el-GR" sz="2800" b="1" i="0" u="none" strike="noStrike" kern="1200" cap="none" spc="0" normalizeH="0" baseline="0" noProof="0" dirty="0">
                <a:ln>
                  <a:noFill/>
                </a:ln>
                <a:solidFill>
                  <a:srgbClr val="00589A"/>
                </a:solidFill>
                <a:effectLst/>
                <a:uLnTx/>
                <a:uFillTx/>
                <a:latin typeface="Calibri"/>
                <a:ea typeface="+mn-ea"/>
                <a:cs typeface="+mn-cs"/>
              </a:rPr>
              <a:t>διδακτικών σεναρίων </a:t>
            </a:r>
            <a:r>
              <a:rPr kumimoji="0" lang="el-GR" sz="2800" b="0" i="0" u="none" strike="noStrike" kern="1200" cap="none" spc="0" normalizeH="0" baseline="0" noProof="0" dirty="0">
                <a:ln>
                  <a:noFill/>
                </a:ln>
                <a:solidFill>
                  <a:srgbClr val="00589A"/>
                </a:solidFill>
                <a:effectLst/>
                <a:uLnTx/>
                <a:uFillTx/>
                <a:latin typeface="Calibri"/>
                <a:ea typeface="+mn-ea"/>
                <a:cs typeface="+mn-cs"/>
              </a:rPr>
              <a:t>τα οποία θα αλληλοσυνδέονται και θα αποτελούν μια αλληλουχία στον ετήσιο προγραμματισμό του μαθήματος της ΦΑ</a:t>
            </a:r>
            <a:r>
              <a:rPr kumimoji="0" lang="el-GR" sz="2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88957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FA609A-C018-4C4F-8D59-EC9367A35C73}"/>
              </a:ext>
            </a:extLst>
          </p:cNvPr>
          <p:cNvSpPr txBox="1"/>
          <p:nvPr/>
        </p:nvSpPr>
        <p:spPr>
          <a:xfrm>
            <a:off x="971600" y="1268760"/>
            <a:ext cx="6912768" cy="40934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600" b="0" i="0" u="none" strike="noStrike" kern="1200" cap="none" spc="0" normalizeH="0" baseline="0" noProof="0" dirty="0">
                <a:ln>
                  <a:noFill/>
                </a:ln>
                <a:solidFill>
                  <a:srgbClr val="00589A"/>
                </a:solidFill>
                <a:effectLst/>
                <a:uLnTx/>
                <a:uFillTx/>
                <a:latin typeface="Calibri"/>
                <a:ea typeface="+mn-ea"/>
                <a:cs typeface="+mn-cs"/>
              </a:rPr>
              <a:t>Ιδιαίτερη έμφαση στη διδασκαλία των Θεματικών Ενοτήτων δίνεται στους στόχους και στα </a:t>
            </a:r>
            <a:r>
              <a:rPr kumimoji="0" lang="el-GR" sz="2600" b="1" i="0" u="none" strike="noStrike" kern="1200" cap="none" spc="0" normalizeH="0" baseline="0" noProof="0" dirty="0">
                <a:ln>
                  <a:noFill/>
                </a:ln>
                <a:solidFill>
                  <a:srgbClr val="00589A"/>
                </a:solidFill>
                <a:effectLst/>
                <a:uLnTx/>
                <a:uFillTx/>
                <a:latin typeface="Calibri"/>
                <a:ea typeface="+mn-ea"/>
                <a:cs typeface="+mn-cs"/>
              </a:rPr>
              <a:t>προσδοκώμενα μαθησιακά αποτελέσματα</a:t>
            </a:r>
            <a:r>
              <a:rPr kumimoji="0" lang="el-GR" sz="2600" b="0" i="0" u="none" strike="noStrike" kern="1200" cap="none" spc="0" normalizeH="0" baseline="0" noProof="0" dirty="0">
                <a:ln>
                  <a:noFill/>
                </a:ln>
                <a:solidFill>
                  <a:srgbClr val="00589A"/>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600" b="0" i="0" u="none" strike="noStrike" kern="1200" cap="none" spc="0" normalizeH="0" baseline="0" noProof="0" dirty="0">
                <a:ln>
                  <a:noFill/>
                </a:ln>
                <a:solidFill>
                  <a:srgbClr val="00589A"/>
                </a:solidFill>
                <a:effectLst/>
                <a:uLnTx/>
                <a:uFillTx/>
                <a:latin typeface="Calibri"/>
                <a:ea typeface="+mn-ea"/>
                <a:cs typeface="+mn-cs"/>
              </a:rPr>
              <a:t>που αφορούν στις </a:t>
            </a:r>
            <a:r>
              <a:rPr kumimoji="0" lang="el-GR" sz="2600" b="1" i="1" u="none" strike="noStrike" kern="1200" cap="none" spc="0" normalizeH="0" baseline="0" noProof="0" dirty="0">
                <a:ln>
                  <a:noFill/>
                </a:ln>
                <a:solidFill>
                  <a:srgbClr val="00589A"/>
                </a:solidFill>
                <a:effectLst/>
                <a:uLnTx/>
                <a:uFillTx/>
                <a:latin typeface="Calibri"/>
                <a:ea typeface="+mn-ea"/>
                <a:cs typeface="+mn-cs"/>
              </a:rPr>
              <a:t>γνωστικές έννοιες</a:t>
            </a:r>
            <a:r>
              <a:rPr kumimoji="0" lang="el-GR" sz="2600" b="0" i="0" u="none" strike="noStrike" kern="1200" cap="none" spc="0" normalizeH="0" baseline="0" noProof="0" dirty="0">
                <a:ln>
                  <a:noFill/>
                </a:ln>
                <a:solidFill>
                  <a:srgbClr val="00589A"/>
                </a:solidFill>
                <a:effectLst/>
                <a:uLnTx/>
                <a:uFillTx/>
                <a:latin typeface="Calibri"/>
                <a:ea typeface="+mn-ea"/>
                <a:cs typeface="+mn-cs"/>
              </a:rPr>
              <a:t>, στις </a:t>
            </a:r>
            <a:r>
              <a:rPr kumimoji="0" lang="el-GR" sz="2600" b="1" i="1" u="none" strike="noStrike" kern="1200" cap="none" spc="0" normalizeH="0" baseline="0" noProof="0" dirty="0">
                <a:ln>
                  <a:noFill/>
                </a:ln>
                <a:solidFill>
                  <a:srgbClr val="00589A"/>
                </a:solidFill>
                <a:effectLst/>
                <a:uLnTx/>
                <a:uFillTx/>
                <a:latin typeface="Calibri"/>
                <a:ea typeface="+mn-ea"/>
                <a:cs typeface="+mn-cs"/>
              </a:rPr>
              <a:t>κινητικές καθώς και στις συναισθηματικές/κοινωνικές δεξιότητες </a:t>
            </a:r>
            <a:r>
              <a:rPr kumimoji="0" lang="el-GR" sz="2600" b="0" i="0" u="none" strike="noStrike" kern="1200" cap="none" spc="0" normalizeH="0" baseline="0" noProof="0" dirty="0">
                <a:ln>
                  <a:noFill/>
                </a:ln>
                <a:solidFill>
                  <a:srgbClr val="00589A"/>
                </a:solidFill>
                <a:effectLst/>
                <a:uLnTx/>
                <a:uFillTx/>
                <a:latin typeface="Calibri"/>
                <a:ea typeface="+mn-ea"/>
                <a:cs typeface="+mn-cs"/>
              </a:rPr>
              <a:t>που χρειάζεται ο/η μαθητής/</a:t>
            </a:r>
            <a:r>
              <a:rPr kumimoji="0" lang="el-GR" sz="2600" b="0" i="0" u="none" strike="noStrike" kern="1200" cap="none" spc="0" normalizeH="0" baseline="0" noProof="0" dirty="0" err="1">
                <a:ln>
                  <a:noFill/>
                </a:ln>
                <a:solidFill>
                  <a:srgbClr val="00589A"/>
                </a:solidFill>
                <a:effectLst/>
                <a:uLnTx/>
                <a:uFillTx/>
                <a:latin typeface="Calibri"/>
                <a:ea typeface="+mn-ea"/>
                <a:cs typeface="+mn-cs"/>
              </a:rPr>
              <a:t>τρια</a:t>
            </a:r>
            <a:r>
              <a:rPr kumimoji="0" lang="el-GR" sz="2600" b="0" i="0" u="none" strike="noStrike" kern="1200" cap="none" spc="0" normalizeH="0" baseline="0" noProof="0" dirty="0">
                <a:ln>
                  <a:noFill/>
                </a:ln>
                <a:solidFill>
                  <a:srgbClr val="00589A"/>
                </a:solidFill>
                <a:effectLst/>
                <a:uLnTx/>
                <a:uFillTx/>
                <a:latin typeface="Calibri"/>
                <a:ea typeface="+mn-ea"/>
                <a:cs typeface="+mn-cs"/>
              </a:rPr>
              <a:t> προκειμένου να συμμετέχει ενεργά και αποτελεσματικά τόσο κατά τη διάρκεια της μαθησιακής διαδικασίας όσο και στην καθημερινότητά του/της.</a:t>
            </a:r>
          </a:p>
        </p:txBody>
      </p:sp>
    </p:spTree>
    <p:extLst>
      <p:ext uri="{BB962C8B-B14F-4D97-AF65-F5344CB8AC3E}">
        <p14:creationId xmlns:p14="http://schemas.microsoft.com/office/powerpoint/2010/main" val="360640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13D60-3DE5-4CFC-B4B2-2ED9D709914D}"/>
              </a:ext>
            </a:extLst>
          </p:cNvPr>
          <p:cNvSpPr txBox="1"/>
          <p:nvPr/>
        </p:nvSpPr>
        <p:spPr>
          <a:xfrm>
            <a:off x="1043608" y="1556792"/>
            <a:ext cx="7632848"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srgbClr val="00B050"/>
                </a:solidFill>
                <a:effectLst/>
                <a:uLnTx/>
                <a:uFillTx/>
                <a:latin typeface="Calibri"/>
                <a:ea typeface="+mn-ea"/>
                <a:cs typeface="+mn-cs"/>
              </a:rPr>
              <a:t>Ο</a:t>
            </a:r>
            <a:r>
              <a:rPr kumimoji="0" lang="el-GR" sz="2600" b="1" i="0" u="none" strike="noStrike" kern="1200" cap="none" spc="0" normalizeH="0" baseline="0" noProof="0" dirty="0">
                <a:ln>
                  <a:noFill/>
                </a:ln>
                <a:solidFill>
                  <a:srgbClr val="00589A"/>
                </a:solidFill>
                <a:effectLst/>
                <a:uLnTx/>
                <a:uFillTx/>
                <a:latin typeface="Calibri"/>
                <a:ea typeface="+mn-ea"/>
                <a:cs typeface="+mn-cs"/>
              </a:rPr>
              <a:t> </a:t>
            </a:r>
            <a:r>
              <a:rPr kumimoji="0" lang="el-GR" sz="2600" b="1" i="0" u="none" strike="noStrike" kern="1200" cap="none" spc="0" normalizeH="0" baseline="0" noProof="0" dirty="0">
                <a:ln>
                  <a:noFill/>
                </a:ln>
                <a:solidFill>
                  <a:srgbClr val="00B050"/>
                </a:solidFill>
                <a:effectLst/>
                <a:uLnTx/>
                <a:uFillTx/>
                <a:latin typeface="Calibri"/>
                <a:ea typeface="+mn-ea"/>
                <a:cs typeface="+mn-cs"/>
              </a:rPr>
              <a:t>εκπαιδευτικός</a:t>
            </a:r>
            <a:r>
              <a:rPr kumimoji="0" lang="el-GR" sz="2600" b="0" i="0" u="none" strike="noStrike" kern="1200" cap="none" spc="0" normalizeH="0" baseline="0" noProof="0" dirty="0">
                <a:ln>
                  <a:noFill/>
                </a:ln>
                <a:solidFill>
                  <a:srgbClr val="00589A"/>
                </a:solidFill>
                <a:effectLst/>
                <a:uLnTx/>
                <a:uFillTx/>
                <a:latin typeface="Calibri"/>
                <a:ea typeface="+mn-ea"/>
                <a:cs typeface="+mn-cs"/>
              </a:rPr>
              <a:t> ΦΑ με τον ρόλο του </a:t>
            </a:r>
            <a:r>
              <a:rPr kumimoji="0" lang="el-GR" sz="2600" b="1" i="0" u="none" strike="noStrike" kern="1200" cap="none" spc="0" normalizeH="0" baseline="0" noProof="0" dirty="0">
                <a:ln>
                  <a:noFill/>
                </a:ln>
                <a:solidFill>
                  <a:srgbClr val="00589A"/>
                </a:solidFill>
                <a:effectLst/>
                <a:uLnTx/>
                <a:uFillTx/>
                <a:latin typeface="Calibri"/>
                <a:ea typeface="+mn-ea"/>
                <a:cs typeface="+mn-cs"/>
              </a:rPr>
              <a:t>καθοδηγητή</a:t>
            </a:r>
            <a:r>
              <a:rPr kumimoji="0" lang="el-GR" sz="2600" b="0" i="0" u="none" strike="noStrike" kern="1200" cap="none" spc="0" normalizeH="0" baseline="0" noProof="0" dirty="0">
                <a:ln>
                  <a:noFill/>
                </a:ln>
                <a:solidFill>
                  <a:srgbClr val="00589A"/>
                </a:solidFill>
                <a:effectLst/>
                <a:uLnTx/>
                <a:uFillTx/>
                <a:latin typeface="Calibri"/>
                <a:ea typeface="+mn-ea"/>
                <a:cs typeface="+mn-cs"/>
              </a:rPr>
              <a:t> και </a:t>
            </a:r>
            <a:r>
              <a:rPr kumimoji="0" lang="el-GR" sz="2600" b="1" i="0" u="none" strike="noStrike" kern="1200" cap="none" spc="0" normalizeH="0" baseline="0" noProof="0" dirty="0">
                <a:ln>
                  <a:noFill/>
                </a:ln>
                <a:solidFill>
                  <a:srgbClr val="00589A"/>
                </a:solidFill>
                <a:effectLst/>
                <a:uLnTx/>
                <a:uFillTx/>
                <a:latin typeface="Calibri"/>
                <a:ea typeface="+mn-ea"/>
                <a:cs typeface="+mn-cs"/>
              </a:rPr>
              <a:t>διαμεσολαβητή</a:t>
            </a:r>
            <a:r>
              <a:rPr kumimoji="0" lang="el-GR" sz="2600" b="0" i="0" u="none" strike="noStrike" kern="1200" cap="none" spc="0" normalizeH="0" baseline="0" noProof="0" dirty="0">
                <a:ln>
                  <a:noFill/>
                </a:ln>
                <a:solidFill>
                  <a:srgbClr val="00589A"/>
                </a:solidFill>
                <a:effectLst/>
                <a:uLnTx/>
                <a:uFillTx/>
                <a:latin typeface="Calibri"/>
                <a:ea typeface="+mn-ea"/>
                <a:cs typeface="+mn-cs"/>
              </a:rPr>
              <a:t>, μεταβιβάζει προοδευτικά τις </a:t>
            </a:r>
            <a:r>
              <a:rPr kumimoji="0" lang="el-GR" sz="2600" b="1" i="0" u="none" strike="noStrike" kern="1200" cap="none" spc="0" normalizeH="0" baseline="0" noProof="0" dirty="0">
                <a:ln>
                  <a:noFill/>
                </a:ln>
                <a:solidFill>
                  <a:srgbClr val="00589A"/>
                </a:solidFill>
                <a:effectLst/>
                <a:uLnTx/>
                <a:uFillTx/>
                <a:latin typeface="Calibri"/>
                <a:ea typeface="+mn-ea"/>
                <a:cs typeface="+mn-cs"/>
              </a:rPr>
              <a:t>πρωτοβουλίες</a:t>
            </a:r>
            <a:r>
              <a:rPr kumimoji="0" lang="el-GR" sz="2600" b="0" i="0" u="none" strike="noStrike" kern="1200" cap="none" spc="0" normalizeH="0" baseline="0" noProof="0" dirty="0">
                <a:ln>
                  <a:noFill/>
                </a:ln>
                <a:solidFill>
                  <a:srgbClr val="00589A"/>
                </a:solidFill>
                <a:effectLst/>
                <a:uLnTx/>
                <a:uFillTx/>
                <a:latin typeface="Calibri"/>
                <a:ea typeface="+mn-ea"/>
                <a:cs typeface="+mn-cs"/>
              </a:rPr>
              <a:t> της μάθησης στους μαθητές μέχρι την πλήρη </a:t>
            </a:r>
            <a:r>
              <a:rPr kumimoji="0" lang="el-GR" sz="2600" b="1" i="0" u="none" strike="noStrike" kern="1200" cap="none" spc="0" normalizeH="0" baseline="0" noProof="0" dirty="0">
                <a:ln>
                  <a:noFill/>
                </a:ln>
                <a:solidFill>
                  <a:srgbClr val="00589A"/>
                </a:solidFill>
                <a:effectLst/>
                <a:uLnTx/>
                <a:uFillTx/>
                <a:latin typeface="Calibri"/>
                <a:ea typeface="+mn-ea"/>
                <a:cs typeface="+mn-cs"/>
              </a:rPr>
              <a:t>αυτονομία</a:t>
            </a:r>
            <a:r>
              <a:rPr kumimoji="0" lang="el-GR" sz="2600" b="0" i="0" u="none" strike="noStrike" kern="1200" cap="none" spc="0" normalizeH="0" baseline="0" noProof="0" dirty="0">
                <a:ln>
                  <a:noFill/>
                </a:ln>
                <a:solidFill>
                  <a:srgbClr val="00589A"/>
                </a:solidFill>
                <a:effectLst/>
                <a:uLnTx/>
                <a:uFillTx/>
                <a:latin typeface="Calibri"/>
                <a:ea typeface="+mn-ea"/>
                <a:cs typeface="+mn-cs"/>
              </a:rPr>
              <a:t>, δημιουργώντας σε αυτούς </a:t>
            </a:r>
            <a:r>
              <a:rPr kumimoji="0" lang="el-GR" sz="2600" b="1" i="0" u="none" strike="noStrike" kern="1200" cap="none" spc="0" normalizeH="0" baseline="0" noProof="0" dirty="0">
                <a:ln>
                  <a:noFill/>
                </a:ln>
                <a:solidFill>
                  <a:srgbClr val="00589A"/>
                </a:solidFill>
                <a:effectLst/>
                <a:uLnTx/>
                <a:uFillTx/>
                <a:latin typeface="Calibri"/>
                <a:ea typeface="+mn-ea"/>
                <a:cs typeface="+mn-cs"/>
              </a:rPr>
              <a:t>υψηλή εσωτερική παρακίνηση, υπευθυνότητα και θετικές στάσεις</a:t>
            </a:r>
            <a:r>
              <a:rPr kumimoji="0" lang="el-GR" sz="2600" b="0" i="0" u="none" strike="noStrike" kern="1200" cap="none" spc="0" normalizeH="0" baseline="0" noProof="0" dirty="0">
                <a:ln>
                  <a:noFill/>
                </a:ln>
                <a:solidFill>
                  <a:srgbClr val="00589A"/>
                </a:solidFill>
                <a:effectLst/>
                <a:uLnTx/>
                <a:uFillTx/>
                <a:latin typeface="Calibri"/>
                <a:ea typeface="+mn-ea"/>
                <a:cs typeface="+mn-cs"/>
              </a:rPr>
              <a:t> ως προς την άσκηση και τις υγιεινές συνήθειες, στοιχεία σημαντικά για την εφαρμογή της μάθησης και άσκησης στην καθημερινότητά τους</a:t>
            </a:r>
          </a:p>
        </p:txBody>
      </p:sp>
    </p:spTree>
    <p:extLst>
      <p:ext uri="{BB962C8B-B14F-4D97-AF65-F5344CB8AC3E}">
        <p14:creationId xmlns:p14="http://schemas.microsoft.com/office/powerpoint/2010/main" val="20387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018FD03-2139-AB89-302C-C68FE044F996}"/>
              </a:ext>
            </a:extLst>
          </p:cNvPr>
          <p:cNvSpPr/>
          <p:nvPr/>
        </p:nvSpPr>
        <p:spPr>
          <a:xfrm>
            <a:off x="503040" y="333129"/>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p:txBody>
      </p:sp>
      <p:sp>
        <p:nvSpPr>
          <p:cNvPr id="3" name="Ορθογώνιο 2">
            <a:extLst>
              <a:ext uri="{FF2B5EF4-FFF2-40B4-BE49-F238E27FC236}">
                <a16:creationId xmlns:a16="http://schemas.microsoft.com/office/drawing/2014/main" id="{6C2CE787-878E-8C1B-7947-158B2D39C702}"/>
              </a:ext>
            </a:extLst>
          </p:cNvPr>
          <p:cNvSpPr/>
          <p:nvPr/>
        </p:nvSpPr>
        <p:spPr>
          <a:xfrm>
            <a:off x="203803" y="503419"/>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6" name="Ορθογώνιο 5">
            <a:extLst>
              <a:ext uri="{FF2B5EF4-FFF2-40B4-BE49-F238E27FC236}">
                <a16:creationId xmlns:a16="http://schemas.microsoft.com/office/drawing/2014/main" id="{9EEBE5D6-ADE6-292B-68F1-AC3669A89FA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p:txBody>
      </p:sp>
      <p:sp>
        <p:nvSpPr>
          <p:cNvPr id="23" name="Ορθογώνιο 22">
            <a:extLst>
              <a:ext uri="{FF2B5EF4-FFF2-40B4-BE49-F238E27FC236}">
                <a16:creationId xmlns:a16="http://schemas.microsoft.com/office/drawing/2014/main" id="{5C053608-7EA9-4049-BA17-58938FB1034A}"/>
              </a:ext>
            </a:extLst>
          </p:cNvPr>
          <p:cNvSpPr/>
          <p:nvPr/>
        </p:nvSpPr>
        <p:spPr>
          <a:xfrm>
            <a:off x="203803" y="5733256"/>
            <a:ext cx="8740840" cy="400494"/>
          </a:xfrm>
          <a:prstGeom prst="rect">
            <a:avLst/>
          </a:prstGeom>
        </p:spPr>
        <p:txBody>
          <a:bodyPr wrap="square">
            <a:spAutoFit/>
          </a:bodyPr>
          <a:lstStyle/>
          <a:p>
            <a:pPr algn="ctr">
              <a:lnSpc>
                <a:spcPts val="2500"/>
              </a:lnSpc>
            </a:pPr>
            <a:r>
              <a:rPr lang="el-GR" sz="2000" b="1" dirty="0">
                <a:solidFill>
                  <a:srgbClr val="C00000"/>
                </a:solidFill>
                <a:cs typeface="Calibri" panose="020F0502020204030204" pitchFamily="34" charset="0"/>
              </a:rPr>
              <a:t>Έμφαση στη μεγιστοποίηση του χρόνου εμπλοκής όλων των μαθητών σε κίνηση</a:t>
            </a:r>
            <a:endParaRPr lang="el-GR" sz="2000" b="1" dirty="0">
              <a:solidFill>
                <a:srgbClr val="C00000"/>
              </a:solidFill>
            </a:endParaRPr>
          </a:p>
        </p:txBody>
      </p:sp>
      <p:sp>
        <p:nvSpPr>
          <p:cNvPr id="7" name="Ορθογώνιο 6">
            <a:extLst>
              <a:ext uri="{FF2B5EF4-FFF2-40B4-BE49-F238E27FC236}">
                <a16:creationId xmlns:a16="http://schemas.microsoft.com/office/drawing/2014/main" id="{B5DCA0F8-460D-4E6F-9C51-8A459B2C6091}"/>
              </a:ext>
            </a:extLst>
          </p:cNvPr>
          <p:cNvSpPr/>
          <p:nvPr/>
        </p:nvSpPr>
        <p:spPr>
          <a:xfrm>
            <a:off x="775601" y="503419"/>
            <a:ext cx="7560840" cy="2062103"/>
          </a:xfrm>
          <a:prstGeom prst="rect">
            <a:avLst/>
          </a:prstGeom>
        </p:spPr>
        <p:txBody>
          <a:bodyPr wrap="square">
            <a:spAutoFit/>
          </a:bodyPr>
          <a:lstStyle/>
          <a:p>
            <a:pPr>
              <a:buClr>
                <a:schemeClr val="accent6">
                  <a:lumMod val="75000"/>
                </a:schemeClr>
              </a:buClr>
              <a:buSzPct val="80000"/>
            </a:pPr>
            <a:r>
              <a:rPr lang="el-GR" sz="2000" b="1" i="1" dirty="0">
                <a:solidFill>
                  <a:srgbClr val="00863D"/>
                </a:solidFill>
                <a:latin typeface="Calibri" panose="020F0502020204030204" pitchFamily="34" charset="0"/>
                <a:ea typeface="Times New Roman" panose="02020603050405020304" pitchFamily="18" charset="0"/>
              </a:rPr>
              <a:t>Αυτονομία του εκπαιδευτικού ΦΑ</a:t>
            </a:r>
          </a:p>
          <a:p>
            <a:pPr marL="285750" indent="-285750">
              <a:buClr>
                <a:schemeClr val="accent6">
                  <a:lumMod val="75000"/>
                </a:schemeClr>
              </a:buClr>
              <a:buSzPct val="80000"/>
              <a:buFont typeface="Wingdings" panose="05000000000000000000" pitchFamily="2" charset="2"/>
              <a:buChar char="Ø"/>
            </a:pPr>
            <a:r>
              <a:rPr lang="el-GR" b="1" i="1" dirty="0">
                <a:solidFill>
                  <a:srgbClr val="002060"/>
                </a:solidFill>
                <a:latin typeface="Calibri" panose="020F0502020204030204" pitchFamily="34" charset="0"/>
                <a:ea typeface="Times New Roman" panose="02020603050405020304" pitchFamily="18" charset="0"/>
              </a:rPr>
              <a:t>Αξιοποίηση </a:t>
            </a:r>
            <a:r>
              <a:rPr lang="el-GR" dirty="0">
                <a:solidFill>
                  <a:srgbClr val="002060"/>
                </a:solidFill>
                <a:latin typeface="Calibri" panose="020F0502020204030204" pitchFamily="34" charset="0"/>
                <a:ea typeface="Times New Roman" panose="02020603050405020304" pitchFamily="18" charset="0"/>
              </a:rPr>
              <a:t>προτεινόμενων διδακτικών σεναρίων,  βιβλιο-τετραδίου, ψηφιακού υποστηρικτικού υλικού – </a:t>
            </a:r>
            <a:r>
              <a:rPr lang="el-GR" b="1" i="1" dirty="0">
                <a:solidFill>
                  <a:srgbClr val="002060"/>
                </a:solidFill>
                <a:latin typeface="Calibri" panose="020F0502020204030204" pitchFamily="34" charset="0"/>
                <a:ea typeface="Times New Roman" panose="02020603050405020304" pitchFamily="18" charset="0"/>
              </a:rPr>
              <a:t>ανάπτυξη νέων</a:t>
            </a:r>
          </a:p>
          <a:p>
            <a:pPr marL="285750" indent="-285750">
              <a:buClr>
                <a:schemeClr val="accent6">
                  <a:lumMod val="75000"/>
                </a:schemeClr>
              </a:buClr>
              <a:buSzPct val="80000"/>
              <a:buFont typeface="Wingdings" panose="05000000000000000000" pitchFamily="2" charset="2"/>
              <a:buChar char="Ø"/>
            </a:pPr>
            <a:r>
              <a:rPr lang="el-GR" b="1" i="1" dirty="0">
                <a:solidFill>
                  <a:srgbClr val="002060"/>
                </a:solidFill>
                <a:latin typeface="Calibri" panose="020F0502020204030204" pitchFamily="34" charset="0"/>
                <a:ea typeface="Times New Roman" panose="02020603050405020304" pitchFamily="18" charset="0"/>
              </a:rPr>
              <a:t>Αξιοποίηση</a:t>
            </a:r>
            <a:r>
              <a:rPr lang="el-GR" dirty="0">
                <a:solidFill>
                  <a:srgbClr val="002060"/>
                </a:solidFill>
                <a:latin typeface="Calibri" panose="020F0502020204030204" pitchFamily="34" charset="0"/>
                <a:ea typeface="Times New Roman" panose="02020603050405020304" pitchFamily="18" charset="0"/>
              </a:rPr>
              <a:t> τεχνικών, στρατηγικών, μεθόδων και στιλ διδασκαλίας </a:t>
            </a:r>
            <a:r>
              <a:rPr lang="el-GR" b="1" i="1" dirty="0">
                <a:solidFill>
                  <a:srgbClr val="002060"/>
                </a:solidFill>
                <a:latin typeface="Calibri" panose="020F0502020204030204" pitchFamily="34" charset="0"/>
                <a:ea typeface="Times New Roman" panose="02020603050405020304" pitchFamily="18" charset="0"/>
              </a:rPr>
              <a:t>στην πράξη </a:t>
            </a:r>
          </a:p>
          <a:p>
            <a:pPr marL="285750" indent="-285750">
              <a:buClr>
                <a:schemeClr val="accent6">
                  <a:lumMod val="75000"/>
                </a:schemeClr>
              </a:buClr>
              <a:buSzPct val="80000"/>
              <a:buFont typeface="Wingdings" panose="05000000000000000000" pitchFamily="2" charset="2"/>
              <a:buChar char="Ø"/>
            </a:pPr>
            <a:r>
              <a:rPr lang="el-GR" b="1" i="1" dirty="0">
                <a:solidFill>
                  <a:schemeClr val="accent5">
                    <a:lumMod val="50000"/>
                  </a:schemeClr>
                </a:solidFill>
                <a:latin typeface="Calibri" panose="020F0502020204030204" pitchFamily="34" charset="0"/>
                <a:cs typeface="Calibri" panose="020F0502020204030204" pitchFamily="34" charset="0"/>
              </a:rPr>
              <a:t>Αξιοποίηση</a:t>
            </a:r>
            <a:r>
              <a:rPr lang="el-GR" dirty="0">
                <a:solidFill>
                  <a:schemeClr val="accent5">
                    <a:lumMod val="50000"/>
                  </a:schemeClr>
                </a:solidFill>
                <a:latin typeface="Calibri" panose="020F0502020204030204" pitchFamily="34" charset="0"/>
                <a:cs typeface="Calibri" panose="020F0502020204030204" pitchFamily="34" charset="0"/>
              </a:rPr>
              <a:t> περιβάλλοντος μικτής μάθησης, ασύγχρονων διδασκαλιών και μοντέλου αντεστραμμένης τάξης</a:t>
            </a:r>
          </a:p>
        </p:txBody>
      </p:sp>
      <p:sp>
        <p:nvSpPr>
          <p:cNvPr id="2" name="Ορθογώνιο 1">
            <a:extLst>
              <a:ext uri="{FF2B5EF4-FFF2-40B4-BE49-F238E27FC236}">
                <a16:creationId xmlns:a16="http://schemas.microsoft.com/office/drawing/2014/main" id="{607FBAB3-0986-7A93-F910-29362B841E81}"/>
              </a:ext>
            </a:extLst>
          </p:cNvPr>
          <p:cNvSpPr/>
          <p:nvPr/>
        </p:nvSpPr>
        <p:spPr>
          <a:xfrm>
            <a:off x="827584" y="2744799"/>
            <a:ext cx="7488832" cy="2616101"/>
          </a:xfrm>
          <a:prstGeom prst="rect">
            <a:avLst/>
          </a:prstGeom>
        </p:spPr>
        <p:txBody>
          <a:bodyPr wrap="square">
            <a:spAutoFit/>
          </a:bodyPr>
          <a:lstStyle/>
          <a:p>
            <a:pPr>
              <a:buClr>
                <a:schemeClr val="accent6">
                  <a:lumMod val="75000"/>
                </a:schemeClr>
              </a:buClr>
              <a:buSzPct val="80000"/>
            </a:pPr>
            <a:r>
              <a:rPr lang="el-GR" sz="2000" b="1" i="1" dirty="0">
                <a:solidFill>
                  <a:schemeClr val="accent6">
                    <a:lumMod val="75000"/>
                  </a:schemeClr>
                </a:solidFill>
                <a:latin typeface="Calibri" panose="020F0502020204030204" pitchFamily="34" charset="0"/>
                <a:ea typeface="Times New Roman" panose="02020603050405020304" pitchFamily="18" charset="0"/>
              </a:rPr>
              <a:t>Λαμβάνοντας υπόψη</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Τη φιλοσοφία – τον κεντρικό σκοπό του μαθήματος</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Τα αναπτυξιακά χαρακτηριστικά των μαθητών</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Εξειδίκευση-γνώση-εμπειρία (</a:t>
            </a:r>
            <a:r>
              <a:rPr lang="el-GR" dirty="0" err="1">
                <a:solidFill>
                  <a:srgbClr val="002060"/>
                </a:solidFill>
                <a:latin typeface="Calibri" panose="020F0502020204030204" pitchFamily="34" charset="0"/>
                <a:ea typeface="Times New Roman" panose="02020603050405020304" pitchFamily="18" charset="0"/>
              </a:rPr>
              <a:t>εκπ</a:t>
            </a:r>
            <a:r>
              <a:rPr lang="el-GR" dirty="0">
                <a:solidFill>
                  <a:srgbClr val="002060"/>
                </a:solidFill>
                <a:latin typeface="Calibri" panose="020F0502020204030204" pitchFamily="34" charset="0"/>
                <a:ea typeface="Times New Roman" panose="02020603050405020304" pitchFamily="18" charset="0"/>
              </a:rPr>
              <a:t>/κού ΦΑ)</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Δυνατότητες επικοινωνίας-συνεργασίας (συναδέλφους, γονείς, αθλητικούς-κοινωνικούς-επιστημονικούς φορείς)</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Γεωγραφική περιοχή</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Χαρακτηριστικά σχολείου</a:t>
            </a:r>
          </a:p>
          <a:p>
            <a:pPr marL="285750" indent="-285750">
              <a:buClr>
                <a:schemeClr val="accent6">
                  <a:lumMod val="75000"/>
                </a:schemeClr>
              </a:buClr>
              <a:buSzPct val="80000"/>
              <a:buFont typeface="Wingdings" panose="05000000000000000000" pitchFamily="2" charset="2"/>
              <a:buChar char="Ø"/>
            </a:pPr>
            <a:r>
              <a:rPr lang="el-GR" dirty="0">
                <a:solidFill>
                  <a:srgbClr val="002060"/>
                </a:solidFill>
                <a:latin typeface="Calibri" panose="020F0502020204030204" pitchFamily="34" charset="0"/>
                <a:ea typeface="Times New Roman" panose="02020603050405020304" pitchFamily="18" charset="0"/>
              </a:rPr>
              <a:t>Την υποστήριξη και την οργάνωση του σχολείου</a:t>
            </a:r>
          </a:p>
        </p:txBody>
      </p:sp>
    </p:spTree>
    <p:extLst>
      <p:ext uri="{BB962C8B-B14F-4D97-AF65-F5344CB8AC3E}">
        <p14:creationId xmlns:p14="http://schemas.microsoft.com/office/powerpoint/2010/main" val="341884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DAAB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DAAB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DAAB9"/>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9DAAB9"/>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9DAAB9"/>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9DAAB9"/>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9DAAB9"/>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9DAAB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9DAAB9"/>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9DAAB9"/>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9DAAB9"/>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9DAAB9"/>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build="p"/>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7A2EE2F-A7A0-A38E-4AA8-B05AAE58890C}"/>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pic>
        <p:nvPicPr>
          <p:cNvPr id="3" name="Εικόνα 2">
            <a:extLst>
              <a:ext uri="{FF2B5EF4-FFF2-40B4-BE49-F238E27FC236}">
                <a16:creationId xmlns:a16="http://schemas.microsoft.com/office/drawing/2014/main" id="{36ADF333-FC8A-4EF3-A35B-FDAB57285ABA}"/>
              </a:ext>
            </a:extLst>
          </p:cNvPr>
          <p:cNvPicPr>
            <a:picLocks noChangeAspect="1"/>
          </p:cNvPicPr>
          <p:nvPr/>
        </p:nvPicPr>
        <p:blipFill>
          <a:blip r:embed="rId2"/>
          <a:stretch>
            <a:fillRect/>
          </a:stretch>
        </p:blipFill>
        <p:spPr>
          <a:xfrm>
            <a:off x="32051" y="188640"/>
            <a:ext cx="9088349" cy="6552728"/>
          </a:xfrm>
          <a:prstGeom prst="rect">
            <a:avLst/>
          </a:prstGeom>
        </p:spPr>
      </p:pic>
    </p:spTree>
    <p:extLst>
      <p:ext uri="{BB962C8B-B14F-4D97-AF65-F5344CB8AC3E}">
        <p14:creationId xmlns:p14="http://schemas.microsoft.com/office/powerpoint/2010/main" val="22017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7A2EE2F-A7A0-A38E-4AA8-B05AAE58890C}"/>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4" name="Ορθογώνιο 3">
            <a:extLst>
              <a:ext uri="{FF2B5EF4-FFF2-40B4-BE49-F238E27FC236}">
                <a16:creationId xmlns:a16="http://schemas.microsoft.com/office/drawing/2014/main" id="{CA12737C-0339-2B24-1A7D-C71899A0CD7E}"/>
              </a:ext>
            </a:extLst>
          </p:cNvPr>
          <p:cNvSpPr/>
          <p:nvPr/>
        </p:nvSpPr>
        <p:spPr>
          <a:xfrm>
            <a:off x="395536" y="548680"/>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pic>
        <p:nvPicPr>
          <p:cNvPr id="8" name="Εικόνα 7">
            <a:extLst>
              <a:ext uri="{FF2B5EF4-FFF2-40B4-BE49-F238E27FC236}">
                <a16:creationId xmlns:a16="http://schemas.microsoft.com/office/drawing/2014/main" id="{9814B73A-0F9A-0B49-ED80-AD9D9C22F73A}"/>
              </a:ext>
            </a:extLst>
          </p:cNvPr>
          <p:cNvPicPr>
            <a:picLocks noChangeAspect="1"/>
          </p:cNvPicPr>
          <p:nvPr/>
        </p:nvPicPr>
        <p:blipFill>
          <a:blip r:embed="rId2"/>
          <a:stretch>
            <a:fillRect/>
          </a:stretch>
        </p:blipFill>
        <p:spPr>
          <a:xfrm>
            <a:off x="90698" y="1268760"/>
            <a:ext cx="9111982" cy="4392488"/>
          </a:xfrm>
          <a:prstGeom prst="rect">
            <a:avLst/>
          </a:prstGeom>
        </p:spPr>
      </p:pic>
    </p:spTree>
    <p:extLst>
      <p:ext uri="{BB962C8B-B14F-4D97-AF65-F5344CB8AC3E}">
        <p14:creationId xmlns:p14="http://schemas.microsoft.com/office/powerpoint/2010/main" val="177937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7A2EE2F-A7A0-A38E-4AA8-B05AAE58890C}"/>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4" name="Ορθογώνιο 3">
            <a:extLst>
              <a:ext uri="{FF2B5EF4-FFF2-40B4-BE49-F238E27FC236}">
                <a16:creationId xmlns:a16="http://schemas.microsoft.com/office/drawing/2014/main" id="{CA12737C-0339-2B24-1A7D-C71899A0CD7E}"/>
              </a:ext>
            </a:extLst>
          </p:cNvPr>
          <p:cNvSpPr/>
          <p:nvPr/>
        </p:nvSpPr>
        <p:spPr>
          <a:xfrm>
            <a:off x="395536" y="548680"/>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pic>
        <p:nvPicPr>
          <p:cNvPr id="6" name="Εικόνα 5">
            <a:extLst>
              <a:ext uri="{FF2B5EF4-FFF2-40B4-BE49-F238E27FC236}">
                <a16:creationId xmlns:a16="http://schemas.microsoft.com/office/drawing/2014/main" id="{2F8573B2-9C17-4E14-E761-2A7652680AA8}"/>
              </a:ext>
            </a:extLst>
          </p:cNvPr>
          <p:cNvPicPr>
            <a:picLocks noChangeAspect="1"/>
          </p:cNvPicPr>
          <p:nvPr/>
        </p:nvPicPr>
        <p:blipFill>
          <a:blip r:embed="rId2"/>
          <a:stretch>
            <a:fillRect/>
          </a:stretch>
        </p:blipFill>
        <p:spPr>
          <a:xfrm>
            <a:off x="113611" y="332656"/>
            <a:ext cx="8922885" cy="5904656"/>
          </a:xfrm>
          <a:prstGeom prst="rect">
            <a:avLst/>
          </a:prstGeom>
        </p:spPr>
      </p:pic>
    </p:spTree>
    <p:extLst>
      <p:ext uri="{BB962C8B-B14F-4D97-AF65-F5344CB8AC3E}">
        <p14:creationId xmlns:p14="http://schemas.microsoft.com/office/powerpoint/2010/main" val="120694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3578C42F-A399-8A9D-B30A-0A21F453186D}"/>
              </a:ext>
            </a:extLst>
          </p:cNvPr>
          <p:cNvSpPr/>
          <p:nvPr/>
        </p:nvSpPr>
        <p:spPr>
          <a:xfrm>
            <a:off x="357666" y="8910"/>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4" name="Rectangle 78">
            <a:extLst>
              <a:ext uri="{FF2B5EF4-FFF2-40B4-BE49-F238E27FC236}">
                <a16:creationId xmlns:a16="http://schemas.microsoft.com/office/drawing/2014/main" id="{6C9269C6-E1D3-4E1A-9C2F-46EBBD96E940}"/>
              </a:ext>
            </a:extLst>
          </p:cNvPr>
          <p:cNvSpPr>
            <a:spLocks noRot="1" noChangeArrowheads="1"/>
          </p:cNvSpPr>
          <p:nvPr/>
        </p:nvSpPr>
        <p:spPr bwMode="auto">
          <a:xfrm>
            <a:off x="344176" y="525905"/>
            <a:ext cx="7927571" cy="907008"/>
          </a:xfrm>
          <a:prstGeom prst="rect">
            <a:avLst/>
          </a:prstGeom>
          <a:noFill/>
          <a:ln w="9525">
            <a:noFill/>
            <a:miter lim="800000"/>
            <a:headEnd/>
            <a:tailEnd/>
          </a:ln>
        </p:spPr>
        <p:txBody>
          <a:bodyPr lIns="91423" tIns="45712" rIns="91423" bIns="45712" anchor="ctr"/>
          <a:lstStyle/>
          <a:p>
            <a:pPr algn="ctr"/>
            <a:r>
              <a:rPr lang="el-GR" sz="3200" b="1" dirty="0">
                <a:solidFill>
                  <a:schemeClr val="tx2">
                    <a:lumMod val="50000"/>
                  </a:schemeClr>
                </a:solidFill>
                <a:latin typeface="Calibri" panose="020F0502020204030204" pitchFamily="34" charset="0"/>
                <a:ea typeface="Times New Roman" panose="02020603050405020304" pitchFamily="18" charset="0"/>
              </a:rPr>
              <a:t>Μια πρόταση</a:t>
            </a:r>
          </a:p>
          <a:p>
            <a:pPr algn="ctr"/>
            <a:r>
              <a:rPr lang="el-GR" sz="3200" b="1" dirty="0">
                <a:solidFill>
                  <a:srgbClr val="C00000"/>
                </a:solidFill>
                <a:latin typeface="Calibri" panose="020F0502020204030204" pitchFamily="34" charset="0"/>
                <a:ea typeface="Times New Roman" panose="02020603050405020304" pitchFamily="18" charset="0"/>
              </a:rPr>
              <a:t>Πρόγραμμα «ΑΘΛΟΣ        ΠΕΝΤΑΘΛΟΝ»</a:t>
            </a:r>
            <a:r>
              <a:rPr lang="el-GR" sz="2800" b="1" dirty="0">
                <a:solidFill>
                  <a:srgbClr val="C00000"/>
                </a:solidFill>
                <a:latin typeface="Calibri" panose="020F0502020204030204" pitchFamily="34" charset="0"/>
                <a:ea typeface="Times New Roman" panose="02020603050405020304" pitchFamily="18" charset="0"/>
              </a:rPr>
              <a:t> </a:t>
            </a:r>
          </a:p>
        </p:txBody>
      </p:sp>
      <p:sp>
        <p:nvSpPr>
          <p:cNvPr id="5" name="Ορθογώνιο 4">
            <a:extLst>
              <a:ext uri="{FF2B5EF4-FFF2-40B4-BE49-F238E27FC236}">
                <a16:creationId xmlns:a16="http://schemas.microsoft.com/office/drawing/2014/main" id="{8ACCC248-4B9E-4FCA-BF81-15D4D143D5C0}"/>
              </a:ext>
            </a:extLst>
          </p:cNvPr>
          <p:cNvSpPr/>
          <p:nvPr/>
        </p:nvSpPr>
        <p:spPr>
          <a:xfrm>
            <a:off x="681895" y="1772816"/>
            <a:ext cx="7780210" cy="4216539"/>
          </a:xfrm>
          <a:prstGeom prst="rect">
            <a:avLst/>
          </a:prstGeom>
        </p:spPr>
        <p:txBody>
          <a:bodyPr wrap="square">
            <a:spAutoFit/>
          </a:bodyPr>
          <a:lstStyle/>
          <a:p>
            <a:pPr algn="just"/>
            <a:r>
              <a:rPr lang="el-GR" sz="2800" b="1" i="1" dirty="0">
                <a:solidFill>
                  <a:srgbClr val="005024"/>
                </a:solidFill>
                <a:latin typeface="Calibri" panose="020F0502020204030204" pitchFamily="34" charset="0"/>
                <a:ea typeface="Times New Roman" panose="02020603050405020304" pitchFamily="18" charset="0"/>
              </a:rPr>
              <a:t>Σκοπός του προγράμματος</a:t>
            </a:r>
          </a:p>
          <a:p>
            <a:pPr algn="just">
              <a:buClr>
                <a:schemeClr val="accent6">
                  <a:lumMod val="75000"/>
                </a:schemeClr>
              </a:buClr>
            </a:pPr>
            <a:r>
              <a:rPr lang="en-US" sz="2400" dirty="0">
                <a:solidFill>
                  <a:schemeClr val="accent5">
                    <a:lumMod val="50000"/>
                  </a:schemeClr>
                </a:solidFill>
              </a:rPr>
              <a:t>O</a:t>
            </a:r>
            <a:r>
              <a:rPr lang="el-GR" sz="2400" dirty="0">
                <a:solidFill>
                  <a:schemeClr val="accent5">
                    <a:lumMod val="50000"/>
                  </a:schemeClr>
                </a:solidFill>
              </a:rPr>
              <a:t>ι μαθητές/-τριες ενθαρρύνονται να </a:t>
            </a:r>
            <a:r>
              <a:rPr lang="el-GR" sz="2400" b="1" dirty="0">
                <a:solidFill>
                  <a:schemeClr val="accent5">
                    <a:lumMod val="50000"/>
                  </a:schemeClr>
                </a:solidFill>
              </a:rPr>
              <a:t>αξιολογούν</a:t>
            </a:r>
            <a:r>
              <a:rPr lang="el-GR" sz="2400" dirty="0">
                <a:solidFill>
                  <a:schemeClr val="accent5">
                    <a:lumMod val="50000"/>
                  </a:schemeClr>
                </a:solidFill>
              </a:rPr>
              <a:t> την ατομική και ομαδική </a:t>
            </a:r>
            <a:r>
              <a:rPr lang="el-GR" sz="2400" dirty="0">
                <a:solidFill>
                  <a:schemeClr val="accent5">
                    <a:lumMod val="50000"/>
                  </a:schemeClr>
                </a:solidFill>
                <a:ea typeface="Times New Roman" panose="02020603050405020304" pitchFamily="18" charset="0"/>
                <a:cs typeface="Times New Roman" panose="02020603050405020304" pitchFamily="18" charset="0"/>
              </a:rPr>
              <a:t>εβδομαδιαία συμμετοχή τους σε μέτριες προς έντονες ΦΔ, να </a:t>
            </a:r>
            <a:r>
              <a:rPr lang="el-GR" sz="2400" b="1" dirty="0">
                <a:solidFill>
                  <a:schemeClr val="accent5">
                    <a:lumMod val="50000"/>
                  </a:schemeClr>
                </a:solidFill>
              </a:rPr>
              <a:t>θέτουν στόχους</a:t>
            </a:r>
            <a:r>
              <a:rPr lang="en-US" sz="2400" b="1" dirty="0">
                <a:solidFill>
                  <a:schemeClr val="accent5">
                    <a:lumMod val="50000"/>
                  </a:schemeClr>
                </a:solidFill>
              </a:rPr>
              <a:t> </a:t>
            </a:r>
            <a:r>
              <a:rPr lang="el-GR" sz="2400" dirty="0">
                <a:solidFill>
                  <a:schemeClr val="accent5">
                    <a:lumMod val="50000"/>
                  </a:schemeClr>
                </a:solidFill>
              </a:rPr>
              <a:t>για τακτική συμμετοχή σε εξωσχολική άθληση/ΦΔ, να </a:t>
            </a:r>
            <a:r>
              <a:rPr lang="el-GR" sz="2400" b="1" dirty="0">
                <a:solidFill>
                  <a:schemeClr val="accent5">
                    <a:lumMod val="50000"/>
                  </a:schemeClr>
                </a:solidFill>
              </a:rPr>
              <a:t>εφαρμόζουν κινητικές δεξιότητες</a:t>
            </a:r>
            <a:r>
              <a:rPr lang="el-GR" sz="2400" dirty="0">
                <a:solidFill>
                  <a:schemeClr val="accent5">
                    <a:lumMod val="50000"/>
                  </a:schemeClr>
                </a:solidFill>
              </a:rPr>
              <a:t> που διδάσκονται</a:t>
            </a:r>
            <a:r>
              <a:rPr lang="en-US" sz="2400" dirty="0">
                <a:solidFill>
                  <a:schemeClr val="accent5">
                    <a:lumMod val="50000"/>
                  </a:schemeClr>
                </a:solidFill>
              </a:rPr>
              <a:t> </a:t>
            </a:r>
            <a:r>
              <a:rPr lang="el-GR" sz="2400" dirty="0">
                <a:solidFill>
                  <a:schemeClr val="accent5">
                    <a:lumMod val="50000"/>
                  </a:schemeClr>
                </a:solidFill>
              </a:rPr>
              <a:t>στο μάθημα της ΦΑ σε κάποιες μέρες </a:t>
            </a:r>
            <a:r>
              <a:rPr lang="el-GR" sz="2400" b="1" dirty="0">
                <a:solidFill>
                  <a:schemeClr val="accent5">
                    <a:lumMod val="50000"/>
                  </a:schemeClr>
                </a:solidFill>
              </a:rPr>
              <a:t>εξωσχολικής άθλησης-άσκησης</a:t>
            </a:r>
            <a:r>
              <a:rPr lang="el-GR" sz="2400" dirty="0">
                <a:solidFill>
                  <a:schemeClr val="accent5">
                    <a:lumMod val="50000"/>
                  </a:schemeClr>
                </a:solidFill>
              </a:rPr>
              <a:t>, να </a:t>
            </a:r>
            <a:r>
              <a:rPr lang="el-GR" sz="2400" b="1" dirty="0">
                <a:solidFill>
                  <a:schemeClr val="accent5">
                    <a:lumMod val="50000"/>
                  </a:schemeClr>
                </a:solidFill>
              </a:rPr>
              <a:t>παρακολουθούν</a:t>
            </a:r>
            <a:r>
              <a:rPr lang="el-GR" sz="2400" dirty="0">
                <a:solidFill>
                  <a:schemeClr val="accent5">
                    <a:lumMod val="50000"/>
                  </a:schemeClr>
                </a:solidFill>
              </a:rPr>
              <a:t> εάν</a:t>
            </a:r>
            <a:r>
              <a:rPr lang="en-US" sz="2400" dirty="0">
                <a:solidFill>
                  <a:schemeClr val="accent5">
                    <a:lumMod val="50000"/>
                  </a:schemeClr>
                </a:solidFill>
              </a:rPr>
              <a:t> </a:t>
            </a:r>
            <a:r>
              <a:rPr lang="el-GR" sz="2400" dirty="0">
                <a:solidFill>
                  <a:schemeClr val="accent5">
                    <a:lumMod val="50000"/>
                  </a:schemeClr>
                </a:solidFill>
              </a:rPr>
              <a:t>πετυχαίνουν τους στόχους τους και να </a:t>
            </a:r>
            <a:r>
              <a:rPr lang="el-GR" sz="2400" b="1" dirty="0">
                <a:solidFill>
                  <a:schemeClr val="accent5">
                    <a:lumMod val="50000"/>
                  </a:schemeClr>
                </a:solidFill>
              </a:rPr>
              <a:t>προσαρμόζουν</a:t>
            </a:r>
            <a:r>
              <a:rPr lang="el-GR" sz="2400" dirty="0">
                <a:solidFill>
                  <a:schemeClr val="accent5">
                    <a:lumMod val="50000"/>
                  </a:schemeClr>
                </a:solidFill>
              </a:rPr>
              <a:t> τους στόχους τους ανά εβδομάδα, ώστε να </a:t>
            </a:r>
          </a:p>
          <a:p>
            <a:pPr algn="just">
              <a:buClr>
                <a:schemeClr val="accent6">
                  <a:lumMod val="75000"/>
                </a:schemeClr>
              </a:buClr>
            </a:pPr>
            <a:r>
              <a:rPr lang="el-GR" sz="2400" b="1" dirty="0">
                <a:solidFill>
                  <a:schemeClr val="accent5">
                    <a:lumMod val="50000"/>
                  </a:schemeClr>
                </a:solidFill>
              </a:rPr>
              <a:t>παρουσιάζουν βελτίωση ή επίτευξη </a:t>
            </a:r>
            <a:r>
              <a:rPr lang="el-GR" sz="2400" dirty="0">
                <a:solidFill>
                  <a:schemeClr val="accent5">
                    <a:lumMod val="50000"/>
                  </a:schemeClr>
                </a:solidFill>
              </a:rPr>
              <a:t>τουλάχιστο 420 λεπτά ΦΔ/εβδομάδα-ατομικά ή </a:t>
            </a:r>
            <a:r>
              <a:rPr lang="el-GR" sz="2400" dirty="0">
                <a:solidFill>
                  <a:schemeClr val="accent5">
                    <a:lumMod val="50000"/>
                  </a:schemeClr>
                </a:solidFill>
                <a:ea typeface="Times New Roman" panose="02020603050405020304" pitchFamily="18" charset="0"/>
                <a:cs typeface="Times New Roman" panose="02020603050405020304" pitchFamily="18" charset="0"/>
              </a:rPr>
              <a:t>2100΄/εβδομάδα για 5μελή ομάδα </a:t>
            </a:r>
            <a:endParaRPr lang="el-GR" sz="2400" b="1" dirty="0">
              <a:solidFill>
                <a:schemeClr val="accent5">
                  <a:lumMod val="50000"/>
                </a:schemeClr>
              </a:solidFill>
            </a:endParaRPr>
          </a:p>
        </p:txBody>
      </p:sp>
      <p:sp>
        <p:nvSpPr>
          <p:cNvPr id="6" name="Βέλος: Δεξιό 5">
            <a:extLst>
              <a:ext uri="{FF2B5EF4-FFF2-40B4-BE49-F238E27FC236}">
                <a16:creationId xmlns:a16="http://schemas.microsoft.com/office/drawing/2014/main" id="{FA551E83-0AA6-4DE7-8C93-A7C0E421C9E3}"/>
              </a:ext>
            </a:extLst>
          </p:cNvPr>
          <p:cNvSpPr/>
          <p:nvPr/>
        </p:nvSpPr>
        <p:spPr>
          <a:xfrm>
            <a:off x="4678146" y="1125404"/>
            <a:ext cx="432048" cy="216024"/>
          </a:xfrm>
          <a:prstGeom prst="rightArrow">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a:extLst>
              <a:ext uri="{FF2B5EF4-FFF2-40B4-BE49-F238E27FC236}">
                <a16:creationId xmlns:a16="http://schemas.microsoft.com/office/drawing/2014/main" id="{A5547EF0-1727-FD44-8DB9-E17B77B20717}"/>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130741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3">
            <a:extLst>
              <a:ext uri="{FF2B5EF4-FFF2-40B4-BE49-F238E27FC236}">
                <a16:creationId xmlns:a16="http://schemas.microsoft.com/office/drawing/2014/main" id="{0CE72F0A-DDF6-4746-8F06-B62A15E8FA17}"/>
              </a:ext>
            </a:extLst>
          </p:cNvPr>
          <p:cNvSpPr txBox="1">
            <a:spLocks/>
          </p:cNvSpPr>
          <p:nvPr/>
        </p:nvSpPr>
        <p:spPr>
          <a:xfrm>
            <a:off x="323528" y="836712"/>
            <a:ext cx="8352928" cy="4824536"/>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200" b="1" i="0"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rPr>
              <a:t>Επόπτης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200" b="1" i="0" u="none" strike="noStrike" kern="1200" cap="none" spc="0" normalizeH="0" baseline="0" noProof="0" dirty="0">
                <a:ln>
                  <a:noFill/>
                </a:ln>
                <a:solidFill>
                  <a:srgbClr val="00863D"/>
                </a:solidFill>
                <a:effectLst/>
                <a:uLnTx/>
                <a:uFillTx/>
                <a:latin typeface="Calibri" panose="020F0502020204030204" pitchFamily="34" charset="0"/>
                <a:ea typeface="+mn-ea"/>
                <a:cs typeface="Calibri" panose="020F0502020204030204" pitchFamily="34" charset="0"/>
              </a:rPr>
              <a:t>Αθανάσιος Παπαϊωάννου</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4400" b="1" i="0"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9600" b="1" i="0"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rPr>
              <a:t>Εκπονητές του ΠΣ και του εκπαιδευτικού υλικού - επιμορφωτές</a:t>
            </a:r>
          </a:p>
          <a:p>
            <a:pPr marL="0" indent="0" algn="ctr">
              <a:buNone/>
            </a:pPr>
            <a:r>
              <a:rPr lang="el-GR" sz="9600" b="1" dirty="0">
                <a:solidFill>
                  <a:srgbClr val="00863D"/>
                </a:solidFill>
                <a:latin typeface="Calibri" panose="020F0502020204030204" pitchFamily="34" charset="0"/>
                <a:cs typeface="Calibri" panose="020F0502020204030204" pitchFamily="34" charset="0"/>
              </a:rPr>
              <a:t>Γεώργιος </a:t>
            </a:r>
            <a:r>
              <a:rPr lang="el-GR" sz="9600" b="1" dirty="0" err="1">
                <a:solidFill>
                  <a:srgbClr val="00863D"/>
                </a:solidFill>
                <a:latin typeface="Calibri" panose="020F0502020204030204" pitchFamily="34" charset="0"/>
                <a:cs typeface="Calibri" panose="020F0502020204030204" pitchFamily="34" charset="0"/>
              </a:rPr>
              <a:t>Αμπατζόγλου</a:t>
            </a:r>
            <a:r>
              <a:rPr lang="el-GR" sz="9600" b="1" dirty="0">
                <a:solidFill>
                  <a:srgbClr val="00863D"/>
                </a:solidFill>
                <a:latin typeface="Calibri" panose="020F0502020204030204" pitchFamily="34" charset="0"/>
                <a:cs typeface="Calibri" panose="020F0502020204030204" pitchFamily="34" charset="0"/>
              </a:rPr>
              <a:t>, Δημήτριος </a:t>
            </a:r>
            <a:r>
              <a:rPr kumimoji="0" lang="el-GR" sz="9600" b="1" u="none" strike="noStrike" kern="1200" cap="none" spc="0" normalizeH="0" baseline="0" noProof="0" dirty="0">
                <a:ln>
                  <a:noFill/>
                </a:ln>
                <a:solidFill>
                  <a:srgbClr val="00863D"/>
                </a:solidFill>
                <a:effectLst/>
                <a:uLnTx/>
                <a:uFillTx/>
                <a:latin typeface="Calibri" panose="020F0502020204030204" pitchFamily="34" charset="0"/>
                <a:ea typeface="+mn-ea"/>
                <a:cs typeface="Calibri" panose="020F0502020204030204" pitchFamily="34" charset="0"/>
              </a:rPr>
              <a:t>Μυλώσης, Βασίλειος Σίσκος</a:t>
            </a:r>
          </a:p>
          <a:p>
            <a:pPr marL="0" indent="0" algn="ctr">
              <a:buNone/>
            </a:pPr>
            <a:endParaRPr kumimoji="0" lang="el-GR" sz="9600" b="1" u="none" strike="noStrike" kern="1200" cap="none" spc="0" normalizeH="0" baseline="0" noProof="0" dirty="0">
              <a:ln>
                <a:noFill/>
              </a:ln>
              <a:solidFill>
                <a:srgbClr val="00682F"/>
              </a:solidFill>
              <a:effectLst/>
              <a:uLnTx/>
              <a:uFillTx/>
              <a:latin typeface="Calibri" panose="020F0502020204030204" pitchFamily="34" charset="0"/>
              <a:ea typeface="+mn-ea"/>
              <a:cs typeface="Calibri" panose="020F0502020204030204" pitchFamily="34" charset="0"/>
            </a:endParaRPr>
          </a:p>
          <a:p>
            <a:pPr marL="0" indent="0" algn="ctr">
              <a:buNone/>
            </a:pPr>
            <a:r>
              <a:rPr kumimoji="0" lang="el-GR" sz="9600" b="1"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rPr>
              <a:t>Υποστηρικτές της Πιλοτικής Εφαρμογής</a:t>
            </a:r>
          </a:p>
          <a:p>
            <a:pPr marL="0" indent="0" algn="ctr">
              <a:buNone/>
            </a:pPr>
            <a:r>
              <a:rPr lang="el-GR" sz="9600" b="1" dirty="0">
                <a:solidFill>
                  <a:srgbClr val="00863D"/>
                </a:solidFill>
                <a:latin typeface="Calibri" panose="020F0502020204030204" pitchFamily="34" charset="0"/>
                <a:cs typeface="Calibri" panose="020F0502020204030204" pitchFamily="34" charset="0"/>
              </a:rPr>
              <a:t>Γεώργιος </a:t>
            </a:r>
            <a:r>
              <a:rPr lang="el-GR" sz="9600" b="1" dirty="0" err="1">
                <a:solidFill>
                  <a:srgbClr val="00863D"/>
                </a:solidFill>
                <a:latin typeface="Calibri" panose="020F0502020204030204" pitchFamily="34" charset="0"/>
                <a:cs typeface="Calibri" panose="020F0502020204030204" pitchFamily="34" charset="0"/>
              </a:rPr>
              <a:t>Αμπατζόγλου</a:t>
            </a:r>
            <a:r>
              <a:rPr lang="el-GR" sz="9600" b="1" dirty="0">
                <a:solidFill>
                  <a:srgbClr val="00863D"/>
                </a:solidFill>
                <a:latin typeface="Calibri" panose="020F0502020204030204" pitchFamily="34" charset="0"/>
                <a:cs typeface="Calibri" panose="020F0502020204030204" pitchFamily="34" charset="0"/>
              </a:rPr>
              <a:t>, Δημήτριος </a:t>
            </a:r>
            <a:r>
              <a:rPr kumimoji="0" lang="el-GR" sz="9600" b="1" u="none" strike="noStrike" kern="1200" cap="none" spc="0" normalizeH="0" baseline="0" noProof="0" dirty="0">
                <a:ln>
                  <a:noFill/>
                </a:ln>
                <a:solidFill>
                  <a:srgbClr val="00863D"/>
                </a:solidFill>
                <a:effectLst/>
                <a:uLnTx/>
                <a:uFillTx/>
                <a:latin typeface="Calibri" panose="020F0502020204030204" pitchFamily="34" charset="0"/>
                <a:ea typeface="+mn-ea"/>
                <a:cs typeface="Calibri" panose="020F0502020204030204" pitchFamily="34" charset="0"/>
              </a:rPr>
              <a:t>Μυλώσης </a:t>
            </a:r>
          </a:p>
          <a:p>
            <a:pPr marL="0" indent="0" algn="ctr">
              <a:buNone/>
            </a:pPr>
            <a:endParaRPr kumimoji="0" lang="en-US" sz="9600" b="1" i="1" u="none" strike="noStrike" kern="1200" cap="none" spc="0" normalizeH="0" baseline="0" noProof="0" dirty="0">
              <a:ln>
                <a:noFill/>
              </a:ln>
              <a:solidFill>
                <a:srgbClr val="00682F"/>
              </a:solidFill>
              <a:effectLst/>
              <a:uLnTx/>
              <a:uFillTx/>
              <a:latin typeface="Calibri" panose="020F0502020204030204" pitchFamily="34" charset="0"/>
              <a:ea typeface="+mn-ea"/>
              <a:cs typeface="Calibri" panose="020F0502020204030204" pitchFamily="34" charset="0"/>
            </a:endParaRPr>
          </a:p>
          <a:p>
            <a:pPr marL="0" indent="0" algn="ctr">
              <a:buNone/>
            </a:pPr>
            <a:endParaRPr kumimoji="0" lang="el-GR" sz="9600" b="1" i="1" u="none" strike="noStrike" kern="1200" cap="none" spc="0" normalizeH="0" baseline="0" noProof="0" dirty="0">
              <a:ln>
                <a:noFill/>
              </a:ln>
              <a:solidFill>
                <a:srgbClr val="00682F"/>
              </a:solidFill>
              <a:effectLst/>
              <a:uLnTx/>
              <a:uFillTx/>
              <a:latin typeface="Calibri" panose="020F0502020204030204" pitchFamily="34" charset="0"/>
              <a:ea typeface="+mn-ea"/>
              <a:cs typeface="Calibri" panose="020F0502020204030204" pitchFamily="34" charset="0"/>
            </a:endParaRPr>
          </a:p>
          <a:p>
            <a:pPr marL="0" indent="0" algn="ctr">
              <a:buNone/>
            </a:pPr>
            <a:r>
              <a:rPr lang="el-GR" sz="9600" b="1" dirty="0">
                <a:solidFill>
                  <a:schemeClr val="accent6">
                    <a:lumMod val="75000"/>
                  </a:schemeClr>
                </a:solidFill>
                <a:latin typeface="Calibri" panose="020F0502020204030204" pitchFamily="34" charset="0"/>
                <a:cs typeface="Calibri" panose="020F0502020204030204" pitchFamily="34" charset="0"/>
              </a:rPr>
              <a:t>20 Εκπαιδευτικοί &amp; στελέχη εκπαίδευσης των Πρότυπων και Πειραματικών σχολείων</a:t>
            </a:r>
            <a:endParaRPr kumimoji="0" lang="el-GR" sz="96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4400" b="1" i="0"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4400" b="1" i="0" u="none" strike="noStrike" kern="1200" cap="none" spc="0" normalizeH="0" baseline="0" noProof="0" dirty="0">
              <a:ln>
                <a:noFill/>
              </a:ln>
              <a:solidFill>
                <a:srgbClr val="004F8A"/>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1" i="0" u="none" strike="noStrike" kern="1200" cap="none" spc="0" normalizeH="0" baseline="0" noProof="0" dirty="0">
              <a:ln>
                <a:noFill/>
              </a:ln>
              <a:solidFill>
                <a:srgbClr val="004F8A"/>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481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05F8010-D94A-1486-0E49-FF23F6F6FA4B}"/>
              </a:ext>
            </a:extLst>
          </p:cNvPr>
          <p:cNvSpPr/>
          <p:nvPr/>
        </p:nvSpPr>
        <p:spPr>
          <a:xfrm>
            <a:off x="174804" y="116632"/>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pic>
        <p:nvPicPr>
          <p:cNvPr id="6" name="Εικόνα 5">
            <a:extLst>
              <a:ext uri="{FF2B5EF4-FFF2-40B4-BE49-F238E27FC236}">
                <a16:creationId xmlns:a16="http://schemas.microsoft.com/office/drawing/2014/main" id="{E9890C9F-4DFE-48AF-94FC-293C5093DE14}"/>
              </a:ext>
            </a:extLst>
          </p:cNvPr>
          <p:cNvPicPr>
            <a:picLocks noChangeAspect="1"/>
          </p:cNvPicPr>
          <p:nvPr/>
        </p:nvPicPr>
        <p:blipFill rotWithShape="1">
          <a:blip r:embed="rId3"/>
          <a:srcRect b="6554"/>
          <a:stretch/>
        </p:blipFill>
        <p:spPr>
          <a:xfrm>
            <a:off x="31203" y="777123"/>
            <a:ext cx="8928163" cy="5244165"/>
          </a:xfrm>
          <a:prstGeom prst="rect">
            <a:avLst/>
          </a:prstGeom>
        </p:spPr>
      </p:pic>
      <p:sp>
        <p:nvSpPr>
          <p:cNvPr id="4" name="Ορθογώνιο 3">
            <a:extLst>
              <a:ext uri="{FF2B5EF4-FFF2-40B4-BE49-F238E27FC236}">
                <a16:creationId xmlns:a16="http://schemas.microsoft.com/office/drawing/2014/main" id="{C5EB9DD2-DED8-0596-6E4E-EA115F96BF22}"/>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47550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025D385-5603-4E79-8454-8865FE8B7139}"/>
              </a:ext>
            </a:extLst>
          </p:cNvPr>
          <p:cNvPicPr>
            <a:picLocks noChangeAspect="1"/>
          </p:cNvPicPr>
          <p:nvPr/>
        </p:nvPicPr>
        <p:blipFill rotWithShape="1">
          <a:blip r:embed="rId2"/>
          <a:srcRect b="5079"/>
          <a:stretch/>
        </p:blipFill>
        <p:spPr>
          <a:xfrm>
            <a:off x="115605" y="260648"/>
            <a:ext cx="8993585" cy="5812859"/>
          </a:xfrm>
          <a:prstGeom prst="rect">
            <a:avLst/>
          </a:prstGeom>
        </p:spPr>
      </p:pic>
      <p:sp>
        <p:nvSpPr>
          <p:cNvPr id="5" name="Ορθογώνιο 4">
            <a:extLst>
              <a:ext uri="{FF2B5EF4-FFF2-40B4-BE49-F238E27FC236}">
                <a16:creationId xmlns:a16="http://schemas.microsoft.com/office/drawing/2014/main" id="{991C298F-CB2E-6272-8C66-1A0C5DAB0BB0}"/>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193079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C2726295-7BA1-AF28-87E3-35E740D9AE03}"/>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10" name="Ορθογώνιο 9">
            <a:extLst>
              <a:ext uri="{FF2B5EF4-FFF2-40B4-BE49-F238E27FC236}">
                <a16:creationId xmlns:a16="http://schemas.microsoft.com/office/drawing/2014/main" id="{B5C119B8-AB32-D793-AB22-785864979E4E}"/>
              </a:ext>
            </a:extLst>
          </p:cNvPr>
          <p:cNvSpPr/>
          <p:nvPr/>
        </p:nvSpPr>
        <p:spPr>
          <a:xfrm>
            <a:off x="251520" y="566826"/>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grpSp>
        <p:nvGrpSpPr>
          <p:cNvPr id="6" name="Ομάδα 5">
            <a:extLst>
              <a:ext uri="{FF2B5EF4-FFF2-40B4-BE49-F238E27FC236}">
                <a16:creationId xmlns:a16="http://schemas.microsoft.com/office/drawing/2014/main" id="{6A72B830-480D-4CA0-8157-BFECDD1BB664}"/>
              </a:ext>
            </a:extLst>
          </p:cNvPr>
          <p:cNvGrpSpPr/>
          <p:nvPr/>
        </p:nvGrpSpPr>
        <p:grpSpPr>
          <a:xfrm>
            <a:off x="1331640" y="94440"/>
            <a:ext cx="6480720" cy="6732457"/>
            <a:chOff x="1547664" y="943422"/>
            <a:chExt cx="5380722" cy="4821601"/>
          </a:xfrm>
        </p:grpSpPr>
        <p:pic>
          <p:nvPicPr>
            <p:cNvPr id="4" name="Εικόνα 3">
              <a:extLst>
                <a:ext uri="{FF2B5EF4-FFF2-40B4-BE49-F238E27FC236}">
                  <a16:creationId xmlns:a16="http://schemas.microsoft.com/office/drawing/2014/main" id="{F18DAE5D-6347-4D41-87EA-04BCADC7538D}"/>
                </a:ext>
              </a:extLst>
            </p:cNvPr>
            <p:cNvPicPr>
              <a:picLocks noChangeAspect="1"/>
            </p:cNvPicPr>
            <p:nvPr/>
          </p:nvPicPr>
          <p:blipFill rotWithShape="1">
            <a:blip r:embed="rId3"/>
            <a:srcRect t="1922"/>
            <a:stretch/>
          </p:blipFill>
          <p:spPr>
            <a:xfrm>
              <a:off x="1547664" y="943422"/>
              <a:ext cx="5380722" cy="3935451"/>
            </a:xfrm>
            <a:prstGeom prst="rect">
              <a:avLst/>
            </a:prstGeom>
          </p:spPr>
        </p:pic>
        <p:pic>
          <p:nvPicPr>
            <p:cNvPr id="5" name="Εικόνα 4">
              <a:extLst>
                <a:ext uri="{FF2B5EF4-FFF2-40B4-BE49-F238E27FC236}">
                  <a16:creationId xmlns:a16="http://schemas.microsoft.com/office/drawing/2014/main" id="{45E7A466-C28A-4D02-B62E-68EF3E933DB7}"/>
                </a:ext>
              </a:extLst>
            </p:cNvPr>
            <p:cNvPicPr>
              <a:picLocks noChangeAspect="1"/>
            </p:cNvPicPr>
            <p:nvPr/>
          </p:nvPicPr>
          <p:blipFill rotWithShape="1">
            <a:blip r:embed="rId4"/>
            <a:srcRect b="18324"/>
            <a:stretch/>
          </p:blipFill>
          <p:spPr>
            <a:xfrm>
              <a:off x="1560433" y="4842400"/>
              <a:ext cx="5315823" cy="922623"/>
            </a:xfrm>
            <a:prstGeom prst="rect">
              <a:avLst/>
            </a:prstGeom>
          </p:spPr>
        </p:pic>
      </p:grpSp>
    </p:spTree>
    <p:extLst>
      <p:ext uri="{BB962C8B-B14F-4D97-AF65-F5344CB8AC3E}">
        <p14:creationId xmlns:p14="http://schemas.microsoft.com/office/powerpoint/2010/main" val="42708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solidFill>
                  <a:srgbClr val="005024"/>
                </a:solidFill>
                <a:cs typeface="Calibri" panose="020F0502020204030204" pitchFamily="34" charset="0"/>
              </a:rPr>
              <a:t>Διδακτική πλαισίωση - Σχεδιασμός μάθησης στη ΦΑ</a:t>
            </a:r>
            <a:endParaRPr lang="el-GR" dirty="0"/>
          </a:p>
        </p:txBody>
      </p:sp>
      <p:sp>
        <p:nvSpPr>
          <p:cNvPr id="3" name="Τίτλος 1">
            <a:extLst>
              <a:ext uri="{FF2B5EF4-FFF2-40B4-BE49-F238E27FC236}">
                <a16:creationId xmlns:a16="http://schemas.microsoft.com/office/drawing/2014/main" id="{C979DDBD-DDB4-41E3-8BCA-601077C5B0C1}"/>
              </a:ext>
            </a:extLst>
          </p:cNvPr>
          <p:cNvSpPr txBox="1">
            <a:spLocks/>
          </p:cNvSpPr>
          <p:nvPr/>
        </p:nvSpPr>
        <p:spPr>
          <a:xfrm>
            <a:off x="4894170" y="260648"/>
            <a:ext cx="3912084" cy="618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1200" b="1" kern="1200">
                <a:solidFill>
                  <a:schemeClr val="tx1"/>
                </a:solidFill>
                <a:latin typeface="+mj-lt"/>
                <a:ea typeface="+mj-ea"/>
                <a:cs typeface="+mj-cs"/>
              </a:defRPr>
            </a:lvl1pPr>
          </a:lstStyle>
          <a:p>
            <a:pPr algn="r">
              <a:defRPr/>
            </a:pPr>
            <a:r>
              <a:rPr lang="el-GR" dirty="0">
                <a:solidFill>
                  <a:srgbClr val="002060"/>
                </a:solidFill>
              </a:rPr>
              <a:t>ΕΝΟΤΗΤΑ 1, </a:t>
            </a:r>
            <a:r>
              <a:rPr lang="el-GR" dirty="0">
                <a:solidFill>
                  <a:srgbClr val="FF0000"/>
                </a:solidFill>
              </a:rPr>
              <a:t>2</a:t>
            </a:r>
            <a:r>
              <a:rPr lang="el-GR" baseline="30000" dirty="0">
                <a:solidFill>
                  <a:srgbClr val="FF0000"/>
                </a:solidFill>
              </a:rPr>
              <a:t>ο</a:t>
            </a:r>
            <a:r>
              <a:rPr lang="el-GR" dirty="0">
                <a:solidFill>
                  <a:srgbClr val="FF0000"/>
                </a:solidFill>
              </a:rPr>
              <a:t> μέρος</a:t>
            </a:r>
          </a:p>
        </p:txBody>
      </p:sp>
      <p:pic>
        <p:nvPicPr>
          <p:cNvPr id="7" name="Εικόνα 6">
            <a:extLst>
              <a:ext uri="{FF2B5EF4-FFF2-40B4-BE49-F238E27FC236}">
                <a16:creationId xmlns:a16="http://schemas.microsoft.com/office/drawing/2014/main" id="{88F8AC8D-63C7-4820-9BB6-B0B48C22F594}"/>
              </a:ext>
            </a:extLst>
          </p:cNvPr>
          <p:cNvPicPr>
            <a:picLocks noChangeAspect="1"/>
          </p:cNvPicPr>
          <p:nvPr/>
        </p:nvPicPr>
        <p:blipFill>
          <a:blip r:embed="rId3"/>
          <a:stretch>
            <a:fillRect/>
          </a:stretch>
        </p:blipFill>
        <p:spPr>
          <a:xfrm>
            <a:off x="398984" y="345478"/>
            <a:ext cx="8637512" cy="6512521"/>
          </a:xfrm>
          <a:prstGeom prst="rect">
            <a:avLst/>
          </a:prstGeom>
        </p:spPr>
      </p:pic>
      <p:sp>
        <p:nvSpPr>
          <p:cNvPr id="5" name="TextBox 4"/>
          <p:cNvSpPr txBox="1"/>
          <p:nvPr/>
        </p:nvSpPr>
        <p:spPr>
          <a:xfrm>
            <a:off x="398984" y="-23854"/>
            <a:ext cx="4096506"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l-GR" dirty="0"/>
              <a:t>Διεύθυνση </a:t>
            </a:r>
            <a:r>
              <a:rPr lang="en-US" dirty="0"/>
              <a:t>web</a:t>
            </a:r>
            <a:r>
              <a:rPr lang="el-GR" dirty="0">
                <a:sym typeface="Wingdings" panose="05000000000000000000" pitchFamily="2" charset="2"/>
              </a:rPr>
              <a:t> </a:t>
            </a:r>
            <a:r>
              <a:rPr lang="en-US" dirty="0">
                <a:sym typeface="Wingdings" panose="05000000000000000000" pitchFamily="2" charset="2"/>
              </a:rPr>
              <a:t>www.</a:t>
            </a:r>
            <a:r>
              <a:rPr lang="en-US" dirty="0"/>
              <a:t>impactpe.eu/app</a:t>
            </a:r>
            <a:endParaRPr lang="el-GR" dirty="0"/>
          </a:p>
        </p:txBody>
      </p:sp>
    </p:spTree>
    <p:extLst>
      <p:ext uri="{BB962C8B-B14F-4D97-AF65-F5344CB8AC3E}">
        <p14:creationId xmlns:p14="http://schemas.microsoft.com/office/powerpoint/2010/main" val="417973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Ομάδα 7">
            <a:extLst>
              <a:ext uri="{FF2B5EF4-FFF2-40B4-BE49-F238E27FC236}">
                <a16:creationId xmlns:a16="http://schemas.microsoft.com/office/drawing/2014/main" id="{06F3F72F-F759-4282-8BB6-6091B79C033C}"/>
              </a:ext>
            </a:extLst>
          </p:cNvPr>
          <p:cNvGrpSpPr/>
          <p:nvPr/>
        </p:nvGrpSpPr>
        <p:grpSpPr>
          <a:xfrm>
            <a:off x="0" y="1060107"/>
            <a:ext cx="9144000" cy="4737786"/>
            <a:chOff x="0" y="1060107"/>
            <a:chExt cx="9144000" cy="4737786"/>
          </a:xfrm>
        </p:grpSpPr>
        <p:pic>
          <p:nvPicPr>
            <p:cNvPr id="6" name="Εικόνα 5">
              <a:extLst>
                <a:ext uri="{FF2B5EF4-FFF2-40B4-BE49-F238E27FC236}">
                  <a16:creationId xmlns:a16="http://schemas.microsoft.com/office/drawing/2014/main" id="{629EF1F6-F978-4932-9273-65268396FABB}"/>
                </a:ext>
              </a:extLst>
            </p:cNvPr>
            <p:cNvPicPr>
              <a:picLocks noChangeAspect="1"/>
            </p:cNvPicPr>
            <p:nvPr/>
          </p:nvPicPr>
          <p:blipFill>
            <a:blip r:embed="rId3"/>
            <a:stretch>
              <a:fillRect/>
            </a:stretch>
          </p:blipFill>
          <p:spPr>
            <a:xfrm>
              <a:off x="0" y="1060107"/>
              <a:ext cx="9144000" cy="4737786"/>
            </a:xfrm>
            <a:prstGeom prst="rect">
              <a:avLst/>
            </a:prstGeom>
          </p:spPr>
        </p:pic>
        <p:sp>
          <p:nvSpPr>
            <p:cNvPr id="7" name="Ορθογώνιο 6">
              <a:extLst>
                <a:ext uri="{FF2B5EF4-FFF2-40B4-BE49-F238E27FC236}">
                  <a16:creationId xmlns:a16="http://schemas.microsoft.com/office/drawing/2014/main" id="{B5AA8E24-C6A2-42DB-A722-2DB6EEEB3AE7}"/>
                </a:ext>
              </a:extLst>
            </p:cNvPr>
            <p:cNvSpPr/>
            <p:nvPr/>
          </p:nvSpPr>
          <p:spPr>
            <a:xfrm>
              <a:off x="3995936" y="1484784"/>
              <a:ext cx="1008112" cy="31683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Ορθογώνιο 8">
            <a:extLst>
              <a:ext uri="{FF2B5EF4-FFF2-40B4-BE49-F238E27FC236}">
                <a16:creationId xmlns:a16="http://schemas.microsoft.com/office/drawing/2014/main" id="{3AC5B12C-15FA-8BF4-EBFA-E1CA3CC1C4EC}"/>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317803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14CD4CA-A7A4-4B31-8FCA-D3A8B535F2B3}"/>
              </a:ext>
            </a:extLst>
          </p:cNvPr>
          <p:cNvPicPr>
            <a:picLocks noChangeAspect="1"/>
          </p:cNvPicPr>
          <p:nvPr/>
        </p:nvPicPr>
        <p:blipFill>
          <a:blip r:embed="rId2"/>
          <a:stretch>
            <a:fillRect/>
          </a:stretch>
        </p:blipFill>
        <p:spPr>
          <a:xfrm>
            <a:off x="1187624" y="1620542"/>
            <a:ext cx="7128792" cy="4328737"/>
          </a:xfrm>
          <a:prstGeom prst="rect">
            <a:avLst/>
          </a:prstGeom>
        </p:spPr>
      </p:pic>
      <p:sp>
        <p:nvSpPr>
          <p:cNvPr id="5" name="Rectangle 6">
            <a:extLst>
              <a:ext uri="{FF2B5EF4-FFF2-40B4-BE49-F238E27FC236}">
                <a16:creationId xmlns:a16="http://schemas.microsoft.com/office/drawing/2014/main" id="{E9E6817E-A226-44F8-9DD4-691EE2F1A38B}"/>
              </a:ext>
            </a:extLst>
          </p:cNvPr>
          <p:cNvSpPr>
            <a:spLocks noRot="1" noChangeArrowheads="1"/>
          </p:cNvSpPr>
          <p:nvPr/>
        </p:nvSpPr>
        <p:spPr bwMode="auto">
          <a:xfrm>
            <a:off x="341505" y="764704"/>
            <a:ext cx="8407270" cy="864096"/>
          </a:xfrm>
          <a:prstGeom prst="rect">
            <a:avLst/>
          </a:prstGeom>
          <a:noFill/>
          <a:ln w="9525">
            <a:noFill/>
            <a:miter lim="800000"/>
            <a:headEnd/>
            <a:tailEnd/>
          </a:ln>
          <a:effectLst/>
        </p:spPr>
        <p:txBody>
          <a:bodyPr lIns="91423" tIns="45712" rIns="91423" bIns="45712" anchor="ctr"/>
          <a:lstStyle/>
          <a:p>
            <a:pPr algn="ctr">
              <a:defRPr/>
            </a:pPr>
            <a:r>
              <a:rPr lang="el-GR" sz="2800" b="1" dirty="0">
                <a:solidFill>
                  <a:srgbClr val="C00000"/>
                </a:solidFill>
                <a:latin typeface="Calibri" panose="020F0502020204030204" pitchFamily="34" charset="0"/>
                <a:cs typeface="Calibri" panose="020F0502020204030204" pitchFamily="34" charset="0"/>
              </a:rPr>
              <a:t>Αποτελέσματα εφαρμογής του προγράμματος ΑΘΛΟΣ</a:t>
            </a:r>
            <a:endParaRPr lang="en-US" sz="2800" b="1" dirty="0">
              <a:solidFill>
                <a:srgbClr val="C00000"/>
              </a:solidFill>
              <a:latin typeface="Calibri" panose="020F0502020204030204" pitchFamily="34" charset="0"/>
              <a:cs typeface="Calibri" panose="020F0502020204030204" pitchFamily="34" charset="0"/>
            </a:endParaRPr>
          </a:p>
          <a:p>
            <a:pPr algn="ctr"/>
            <a:r>
              <a:rPr lang="en-GB" sz="2400" dirty="0">
                <a:hlinkClick r:id="rId3"/>
              </a:rPr>
              <a:t>Impact PE Project </a:t>
            </a:r>
            <a:endParaRPr lang="en-GB" sz="2400" dirty="0"/>
          </a:p>
        </p:txBody>
      </p:sp>
      <p:sp>
        <p:nvSpPr>
          <p:cNvPr id="6" name="Ορθογώνιο 5">
            <a:extLst>
              <a:ext uri="{FF2B5EF4-FFF2-40B4-BE49-F238E27FC236}">
                <a16:creationId xmlns:a16="http://schemas.microsoft.com/office/drawing/2014/main" id="{5869FEF0-4C60-A1DC-9B9D-C88667D36319}"/>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31644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2B42EB07-24FE-B247-83AC-C2B907B3F1A9}"/>
              </a:ext>
            </a:extLst>
          </p:cNvPr>
          <p:cNvSpPr txBox="1"/>
          <p:nvPr/>
        </p:nvSpPr>
        <p:spPr>
          <a:xfrm>
            <a:off x="881590" y="1124744"/>
            <a:ext cx="7380820" cy="4750018"/>
          </a:xfrm>
          <a:prstGeom prst="rect">
            <a:avLst/>
          </a:prstGeom>
          <a:noFill/>
        </p:spPr>
        <p:txBody>
          <a:bodyPr wrap="square">
            <a:spAutoFit/>
          </a:bodyPr>
          <a:lstStyle/>
          <a:p>
            <a:pPr algn="ctr"/>
            <a:r>
              <a:rPr lang="el-GR" sz="2800" b="1" dirty="0">
                <a:solidFill>
                  <a:schemeClr val="accent6">
                    <a:lumMod val="75000"/>
                  </a:schemeClr>
                </a:solidFill>
              </a:rPr>
              <a:t>Ομαδικό ΠΕΝΤΑΘΛΟΝ</a:t>
            </a:r>
            <a:endParaRPr lang="el-GR" b="1" dirty="0"/>
          </a:p>
          <a:p>
            <a:pPr>
              <a:spcBef>
                <a:spcPts val="600"/>
              </a:spcBef>
            </a:pPr>
            <a:r>
              <a:rPr lang="el-GR" sz="2400" b="1" dirty="0">
                <a:solidFill>
                  <a:srgbClr val="00B050"/>
                </a:solidFill>
              </a:rPr>
              <a:t>Οι ΦΔ και τα αθλήματα κατατάσσονται σε πέντε κατηγορίες: </a:t>
            </a:r>
          </a:p>
          <a:p>
            <a:pPr marL="342900" indent="-342900">
              <a:spcBef>
                <a:spcPts val="1000"/>
              </a:spcBef>
              <a:buFont typeface="+mj-lt"/>
              <a:buAutoNum type="arabicPeriod"/>
            </a:pPr>
            <a:r>
              <a:rPr lang="en-US" sz="2000" b="1" i="1" dirty="0">
                <a:solidFill>
                  <a:schemeClr val="accent5">
                    <a:lumMod val="50000"/>
                  </a:schemeClr>
                </a:solidFill>
              </a:rPr>
              <a:t> </a:t>
            </a:r>
            <a:r>
              <a:rPr lang="el-GR" sz="2000" b="1" i="1" dirty="0">
                <a:solidFill>
                  <a:schemeClr val="accent5">
                    <a:lumMod val="50000"/>
                  </a:schemeClr>
                </a:solidFill>
              </a:rPr>
              <a:t>Υγρού στοιχείου </a:t>
            </a:r>
            <a:r>
              <a:rPr lang="el-GR" sz="2000" dirty="0">
                <a:solidFill>
                  <a:schemeClr val="accent5">
                    <a:lumMod val="50000"/>
                  </a:schemeClr>
                </a:solidFill>
              </a:rPr>
              <a:t>(π.χ. κολύμβηση) </a:t>
            </a:r>
          </a:p>
          <a:p>
            <a:pPr marL="342900" indent="-342900">
              <a:spcBef>
                <a:spcPts val="1000"/>
              </a:spcBef>
              <a:buFont typeface="+mj-lt"/>
              <a:buAutoNum type="arabicPeriod"/>
            </a:pPr>
            <a:r>
              <a:rPr lang="en-US" sz="2000" b="1" i="1" dirty="0">
                <a:solidFill>
                  <a:schemeClr val="accent5">
                    <a:lumMod val="50000"/>
                  </a:schemeClr>
                </a:solidFill>
              </a:rPr>
              <a:t> </a:t>
            </a:r>
            <a:r>
              <a:rPr lang="el-GR" sz="2000" b="1" i="1" dirty="0">
                <a:solidFill>
                  <a:schemeClr val="accent5">
                    <a:lumMod val="50000"/>
                  </a:schemeClr>
                </a:solidFill>
              </a:rPr>
              <a:t>Ομαδικά</a:t>
            </a:r>
            <a:r>
              <a:rPr lang="el-GR" sz="2000" dirty="0">
                <a:solidFill>
                  <a:schemeClr val="accent5">
                    <a:lumMod val="50000"/>
                  </a:schemeClr>
                </a:solidFill>
              </a:rPr>
              <a:t> αθλήματα και παιχνίδια (π.χ. ποδόσφαιρο, καλαθοσφαίριση, παιδαγωγικά παιχνίδια) </a:t>
            </a:r>
          </a:p>
          <a:p>
            <a:pPr marL="342900" indent="-342900">
              <a:spcBef>
                <a:spcPts val="1000"/>
              </a:spcBef>
              <a:buFont typeface="+mj-lt"/>
              <a:buAutoNum type="arabicPeriod"/>
            </a:pPr>
            <a:r>
              <a:rPr lang="en-US" sz="2000" b="1" dirty="0">
                <a:solidFill>
                  <a:schemeClr val="accent5">
                    <a:lumMod val="50000"/>
                  </a:schemeClr>
                </a:solidFill>
              </a:rPr>
              <a:t> </a:t>
            </a:r>
            <a:r>
              <a:rPr lang="el-GR" sz="2000" dirty="0">
                <a:solidFill>
                  <a:schemeClr val="accent5">
                    <a:lumMod val="50000"/>
                  </a:schemeClr>
                </a:solidFill>
              </a:rPr>
              <a:t>Δραστηριότητες </a:t>
            </a:r>
            <a:r>
              <a:rPr lang="el-GR" sz="2000" b="1" i="1" dirty="0">
                <a:solidFill>
                  <a:schemeClr val="accent5">
                    <a:lumMod val="50000"/>
                  </a:schemeClr>
                </a:solidFill>
              </a:rPr>
              <a:t>ανάπτυξης αντοχής </a:t>
            </a:r>
            <a:r>
              <a:rPr lang="el-GR" sz="2000" dirty="0">
                <a:solidFill>
                  <a:schemeClr val="accent5">
                    <a:lumMod val="50000"/>
                  </a:schemeClr>
                </a:solidFill>
              </a:rPr>
              <a:t>(π.χ. περπάτημα, τρέξιμο, ποδηλασία, Free Skating) </a:t>
            </a:r>
          </a:p>
          <a:p>
            <a:pPr marL="342900" indent="-342900">
              <a:spcBef>
                <a:spcPts val="1000"/>
              </a:spcBef>
              <a:buFont typeface="+mj-lt"/>
              <a:buAutoNum type="arabicPeriod"/>
            </a:pPr>
            <a:r>
              <a:rPr lang="en-US" sz="2000" b="1" i="1" dirty="0">
                <a:solidFill>
                  <a:schemeClr val="accent5">
                    <a:lumMod val="50000"/>
                  </a:schemeClr>
                </a:solidFill>
              </a:rPr>
              <a:t> </a:t>
            </a:r>
            <a:r>
              <a:rPr lang="el-GR" sz="2000" b="1" i="1" dirty="0">
                <a:solidFill>
                  <a:schemeClr val="accent5">
                    <a:lumMod val="50000"/>
                  </a:schemeClr>
                </a:solidFill>
              </a:rPr>
              <a:t>Ατομικά </a:t>
            </a:r>
            <a:r>
              <a:rPr lang="el-GR" sz="2000" dirty="0">
                <a:solidFill>
                  <a:schemeClr val="accent5">
                    <a:lumMod val="50000"/>
                  </a:schemeClr>
                </a:solidFill>
              </a:rPr>
              <a:t>αθλήματα</a:t>
            </a:r>
            <a:r>
              <a:rPr lang="el-GR" sz="2000" b="1" i="1" dirty="0">
                <a:solidFill>
                  <a:schemeClr val="accent5">
                    <a:lumMod val="50000"/>
                  </a:schemeClr>
                </a:solidFill>
              </a:rPr>
              <a:t> </a:t>
            </a:r>
            <a:r>
              <a:rPr lang="el-GR" sz="2000" dirty="0">
                <a:solidFill>
                  <a:schemeClr val="accent5">
                    <a:lumMod val="50000"/>
                  </a:schemeClr>
                </a:solidFill>
              </a:rPr>
              <a:t>(π.χ. χορός, καλλισθενική γυμναστική, ενόργανη γυμναστική, Figure skating) και </a:t>
            </a:r>
          </a:p>
          <a:p>
            <a:pPr marL="342900" indent="-342900">
              <a:spcBef>
                <a:spcPts val="1000"/>
              </a:spcBef>
              <a:buFont typeface="+mj-lt"/>
              <a:buAutoNum type="arabicPeriod"/>
            </a:pPr>
            <a:r>
              <a:rPr lang="en-US" sz="2000" b="1" dirty="0">
                <a:solidFill>
                  <a:schemeClr val="accent5">
                    <a:lumMod val="50000"/>
                  </a:schemeClr>
                </a:solidFill>
              </a:rPr>
              <a:t> </a:t>
            </a:r>
            <a:r>
              <a:rPr lang="el-GR" sz="2000" dirty="0">
                <a:solidFill>
                  <a:schemeClr val="accent5">
                    <a:lumMod val="50000"/>
                  </a:schemeClr>
                </a:solidFill>
              </a:rPr>
              <a:t>Αθλήματα </a:t>
            </a:r>
            <a:r>
              <a:rPr lang="el-GR" sz="2000" b="1" i="1" dirty="0">
                <a:solidFill>
                  <a:schemeClr val="accent5">
                    <a:lumMod val="50000"/>
                  </a:schemeClr>
                </a:solidFill>
              </a:rPr>
              <a:t>δύο ατόμων </a:t>
            </a:r>
            <a:r>
              <a:rPr lang="el-GR" sz="2000" dirty="0">
                <a:solidFill>
                  <a:schemeClr val="accent5">
                    <a:lumMod val="50000"/>
                  </a:schemeClr>
                </a:solidFill>
              </a:rPr>
              <a:t>(π.χ. καλαθοσφαίριση ένας εναντίον ενός, αθλήματα ρακέτας, Tae-kwon-do).</a:t>
            </a:r>
          </a:p>
        </p:txBody>
      </p:sp>
    </p:spTree>
    <p:extLst>
      <p:ext uri="{BB962C8B-B14F-4D97-AF65-F5344CB8AC3E}">
        <p14:creationId xmlns:p14="http://schemas.microsoft.com/office/powerpoint/2010/main" val="806838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2B42EB07-24FE-B247-83AC-C2B907B3F1A9}"/>
              </a:ext>
            </a:extLst>
          </p:cNvPr>
          <p:cNvSpPr txBox="1"/>
          <p:nvPr/>
        </p:nvSpPr>
        <p:spPr>
          <a:xfrm>
            <a:off x="966924" y="2162155"/>
            <a:ext cx="7380820" cy="3672800"/>
          </a:xfrm>
          <a:prstGeom prst="rect">
            <a:avLst/>
          </a:prstGeom>
          <a:noFill/>
        </p:spPr>
        <p:txBody>
          <a:bodyPr wrap="square">
            <a:spAutoFit/>
          </a:bodyPr>
          <a:lstStyle/>
          <a:p>
            <a:pPr marL="342900" indent="-342900">
              <a:spcBef>
                <a:spcPts val="1000"/>
              </a:spcBef>
              <a:buFont typeface="+mj-lt"/>
              <a:buAutoNum type="arabicPeriod"/>
            </a:pPr>
            <a:r>
              <a:rPr lang="el-GR" sz="2400" dirty="0">
                <a:solidFill>
                  <a:schemeClr val="accent5">
                    <a:lumMod val="50000"/>
                  </a:schemeClr>
                </a:solidFill>
              </a:rPr>
              <a:t>Να αυξήσουν ή/και να διατηρήσουν τον συνολικό (ομαδικό) αριθμό ωρών με βάση τον στόχο τους.</a:t>
            </a:r>
          </a:p>
          <a:p>
            <a:pPr marL="342900" indent="-342900">
              <a:spcBef>
                <a:spcPts val="1000"/>
              </a:spcBef>
              <a:buFont typeface="+mj-lt"/>
              <a:buAutoNum type="arabicPeriod"/>
            </a:pPr>
            <a:r>
              <a:rPr lang="el-GR" sz="2400" dirty="0">
                <a:solidFill>
                  <a:schemeClr val="accent5">
                    <a:lumMod val="50000"/>
                  </a:schemeClr>
                </a:solidFill>
              </a:rPr>
              <a:t>Να συμμετέχουν ενεργά σε ΦΔ ή αθλήματα σε τουλάχιστον 2 από τις 3 διαφορετικές κατηγορίες για την Β΄ τάξη και τουλάχιστον 3 από τις 5 για την Γ΄ τάξη.</a:t>
            </a:r>
          </a:p>
          <a:p>
            <a:pPr marL="342900" indent="-342900">
              <a:spcBef>
                <a:spcPts val="1000"/>
              </a:spcBef>
              <a:buFont typeface="+mj-lt"/>
              <a:buAutoNum type="arabicPeriod"/>
            </a:pPr>
            <a:r>
              <a:rPr lang="el-GR" sz="2400" dirty="0">
                <a:solidFill>
                  <a:schemeClr val="accent5">
                    <a:lumMod val="50000"/>
                  </a:schemeClr>
                </a:solidFill>
              </a:rPr>
              <a:t>Να αυξήσουν ή/και να διατηρήσουν σε ανάλογο βαθμό όλοι/-ες οι μαθητές/-τριες της κάθε ομάδας τον αριθμό των ωρών συμμετοχής τους σε ΦΔ ή αθλήματα.  </a:t>
            </a:r>
          </a:p>
        </p:txBody>
      </p:sp>
      <p:sp>
        <p:nvSpPr>
          <p:cNvPr id="2" name="TextBox 1">
            <a:extLst>
              <a:ext uri="{FF2B5EF4-FFF2-40B4-BE49-F238E27FC236}">
                <a16:creationId xmlns:a16="http://schemas.microsoft.com/office/drawing/2014/main" id="{ECE40796-F185-EE0D-0A98-5FCD559E1AD6}"/>
              </a:ext>
            </a:extLst>
          </p:cNvPr>
          <p:cNvSpPr txBox="1"/>
          <p:nvPr/>
        </p:nvSpPr>
        <p:spPr>
          <a:xfrm>
            <a:off x="966924" y="692696"/>
            <a:ext cx="7380820" cy="892552"/>
          </a:xfrm>
          <a:prstGeom prst="rect">
            <a:avLst/>
          </a:prstGeom>
          <a:noFill/>
        </p:spPr>
        <p:txBody>
          <a:bodyPr wrap="square">
            <a:spAutoFit/>
          </a:bodyPr>
          <a:lstStyle/>
          <a:p>
            <a:pPr algn="ctr"/>
            <a:r>
              <a:rPr lang="el-GR" sz="2800" b="1" dirty="0">
                <a:solidFill>
                  <a:schemeClr val="accent6">
                    <a:lumMod val="75000"/>
                  </a:schemeClr>
                </a:solidFill>
              </a:rPr>
              <a:t>Ομαδικό ΠΕΝΤΑΘΛΟΝ</a:t>
            </a:r>
          </a:p>
          <a:p>
            <a:pPr algn="ctr"/>
            <a:r>
              <a:rPr lang="el-GR" sz="2400" b="1" dirty="0">
                <a:solidFill>
                  <a:srgbClr val="00B050"/>
                </a:solidFill>
              </a:rPr>
              <a:t>Επίτευξη 3 κριτηρίων</a:t>
            </a:r>
            <a:r>
              <a:rPr lang="el-GR" sz="2400" dirty="0">
                <a:solidFill>
                  <a:srgbClr val="00B050"/>
                </a:solidFill>
              </a:rPr>
              <a:t> </a:t>
            </a:r>
          </a:p>
        </p:txBody>
      </p:sp>
    </p:spTree>
    <p:extLst>
      <p:ext uri="{BB962C8B-B14F-4D97-AF65-F5344CB8AC3E}">
        <p14:creationId xmlns:p14="http://schemas.microsoft.com/office/powerpoint/2010/main" val="10950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338C4A0-EF28-4163-BA9F-527CD28960FF}"/>
              </a:ext>
            </a:extLst>
          </p:cNvPr>
          <p:cNvPicPr>
            <a:picLocks noChangeAspect="1"/>
          </p:cNvPicPr>
          <p:nvPr/>
        </p:nvPicPr>
        <p:blipFill>
          <a:blip r:embed="rId2"/>
          <a:stretch>
            <a:fillRect/>
          </a:stretch>
        </p:blipFill>
        <p:spPr>
          <a:xfrm>
            <a:off x="440273" y="1749332"/>
            <a:ext cx="8365982" cy="3479867"/>
          </a:xfrm>
          <a:prstGeom prst="rect">
            <a:avLst/>
          </a:prstGeom>
        </p:spPr>
      </p:pic>
      <p:sp>
        <p:nvSpPr>
          <p:cNvPr id="6" name="Ορθογώνιο 5">
            <a:extLst>
              <a:ext uri="{FF2B5EF4-FFF2-40B4-BE49-F238E27FC236}">
                <a16:creationId xmlns:a16="http://schemas.microsoft.com/office/drawing/2014/main" id="{D6CFD056-4989-4546-B74B-42DA091A409B}"/>
              </a:ext>
            </a:extLst>
          </p:cNvPr>
          <p:cNvSpPr/>
          <p:nvPr/>
        </p:nvSpPr>
        <p:spPr>
          <a:xfrm>
            <a:off x="398984" y="5373216"/>
            <a:ext cx="8523929" cy="584775"/>
          </a:xfrm>
          <a:prstGeom prst="rect">
            <a:avLst/>
          </a:prstGeom>
        </p:spPr>
        <p:txBody>
          <a:bodyPr wrap="square">
            <a:spAutoFit/>
          </a:bodyPr>
          <a:lstStyle/>
          <a:p>
            <a:r>
              <a:rPr lang="en-GB" sz="1600" b="1" dirty="0"/>
              <a:t>Michaud et al. (2012). </a:t>
            </a:r>
            <a:r>
              <a:rPr lang="en-GB" sz="1600" dirty="0"/>
              <a:t>The effect of team pentathlon on ten- to eleven-year-old children's engagement in physical activity. </a:t>
            </a:r>
            <a:r>
              <a:rPr lang="en-GB" sz="1600" i="1" dirty="0"/>
              <a:t>Physical Education and Sport Pedagogy, 17 (</a:t>
            </a:r>
            <a:r>
              <a:rPr lang="en-GB" sz="1600" dirty="0"/>
              <a:t>5), 543-562.</a:t>
            </a:r>
          </a:p>
        </p:txBody>
      </p:sp>
      <p:sp>
        <p:nvSpPr>
          <p:cNvPr id="7" name="Rectangle 6">
            <a:extLst>
              <a:ext uri="{FF2B5EF4-FFF2-40B4-BE49-F238E27FC236}">
                <a16:creationId xmlns:a16="http://schemas.microsoft.com/office/drawing/2014/main" id="{59053F16-0F35-4D1F-AD3A-8C157634F32C}"/>
              </a:ext>
            </a:extLst>
          </p:cNvPr>
          <p:cNvSpPr>
            <a:spLocks noRot="1" noChangeArrowheads="1"/>
          </p:cNvSpPr>
          <p:nvPr/>
        </p:nvSpPr>
        <p:spPr bwMode="auto">
          <a:xfrm>
            <a:off x="827584" y="980728"/>
            <a:ext cx="7344816" cy="618976"/>
          </a:xfrm>
          <a:prstGeom prst="rect">
            <a:avLst/>
          </a:prstGeom>
          <a:noFill/>
          <a:ln w="9525">
            <a:noFill/>
            <a:miter lim="800000"/>
            <a:headEnd/>
            <a:tailEnd/>
          </a:ln>
          <a:effectLst/>
        </p:spPr>
        <p:txBody>
          <a:bodyPr lIns="91423" tIns="45712" rIns="91423" bIns="45712" anchor="ctr"/>
          <a:lstStyle/>
          <a:p>
            <a:pPr algn="ctr">
              <a:defRPr/>
            </a:pPr>
            <a:r>
              <a:rPr lang="el-GR" sz="2800" b="1" dirty="0">
                <a:solidFill>
                  <a:srgbClr val="C00000"/>
                </a:solidFill>
                <a:latin typeface="Calibri" panose="020F0502020204030204" pitchFamily="34" charset="0"/>
                <a:cs typeface="Calibri" panose="020F0502020204030204" pitchFamily="34" charset="0"/>
              </a:rPr>
              <a:t>Αποτελέσματα εφαρμογής του </a:t>
            </a:r>
            <a:r>
              <a:rPr lang="en-US" sz="2800" b="1" dirty="0">
                <a:solidFill>
                  <a:srgbClr val="C00000"/>
                </a:solidFill>
                <a:latin typeface="Calibri" panose="020F0502020204030204" pitchFamily="34" charset="0"/>
                <a:cs typeface="Calibri" panose="020F0502020204030204" pitchFamily="34" charset="0"/>
              </a:rPr>
              <a:t>Team Pentathlon</a:t>
            </a:r>
            <a:endParaRPr lang="el-GR" sz="2400" dirty="0">
              <a:solidFill>
                <a:srgbClr val="C00000"/>
              </a:solidFill>
              <a:latin typeface="Calibri" panose="020F0502020204030204" pitchFamily="34" charset="0"/>
              <a:cs typeface="Calibri" panose="020F0502020204030204" pitchFamily="34" charset="0"/>
            </a:endParaRPr>
          </a:p>
        </p:txBody>
      </p:sp>
      <p:sp>
        <p:nvSpPr>
          <p:cNvPr id="9" name="Ορθογώνιο 8">
            <a:extLst>
              <a:ext uri="{FF2B5EF4-FFF2-40B4-BE49-F238E27FC236}">
                <a16:creationId xmlns:a16="http://schemas.microsoft.com/office/drawing/2014/main" id="{C4628382-B95C-22D2-45A0-566AFBDE98FC}"/>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Tree>
    <p:extLst>
      <p:ext uri="{BB962C8B-B14F-4D97-AF65-F5344CB8AC3E}">
        <p14:creationId xmlns:p14="http://schemas.microsoft.com/office/powerpoint/2010/main" val="380125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99BCBF0-EEDB-05E3-3934-EC4F8AE8807B}"/>
              </a:ext>
            </a:extLst>
          </p:cNvPr>
          <p:cNvSpPr/>
          <p:nvPr/>
        </p:nvSpPr>
        <p:spPr>
          <a:xfrm>
            <a:off x="323528" y="109521"/>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10" name="Ορθογώνιο 9">
            <a:extLst>
              <a:ext uri="{FF2B5EF4-FFF2-40B4-BE49-F238E27FC236}">
                <a16:creationId xmlns:a16="http://schemas.microsoft.com/office/drawing/2014/main" id="{E6CAC1B1-A1A2-BE81-9A11-00266E5E871F}"/>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pic>
        <p:nvPicPr>
          <p:cNvPr id="19" name="Εικόνα 18">
            <a:extLst>
              <a:ext uri="{FF2B5EF4-FFF2-40B4-BE49-F238E27FC236}">
                <a16:creationId xmlns:a16="http://schemas.microsoft.com/office/drawing/2014/main" id="{8B6D36BF-DEEE-6C13-47A9-E3333B30CE7E}"/>
              </a:ext>
            </a:extLst>
          </p:cNvPr>
          <p:cNvPicPr>
            <a:picLocks noChangeAspect="1"/>
          </p:cNvPicPr>
          <p:nvPr/>
        </p:nvPicPr>
        <p:blipFill>
          <a:blip r:embed="rId2"/>
          <a:stretch>
            <a:fillRect/>
          </a:stretch>
        </p:blipFill>
        <p:spPr>
          <a:xfrm>
            <a:off x="2045368" y="-8910"/>
            <a:ext cx="5053263" cy="6858000"/>
          </a:xfrm>
          <a:prstGeom prst="rect">
            <a:avLst/>
          </a:prstGeom>
        </p:spPr>
      </p:pic>
    </p:spTree>
    <p:extLst>
      <p:ext uri="{BB962C8B-B14F-4D97-AF65-F5344CB8AC3E}">
        <p14:creationId xmlns:p14="http://schemas.microsoft.com/office/powerpoint/2010/main" val="329430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21D375-4B62-9E14-34AF-B1FC95ADE7CA}"/>
              </a:ext>
            </a:extLst>
          </p:cNvPr>
          <p:cNvSpPr txBox="1"/>
          <p:nvPr/>
        </p:nvSpPr>
        <p:spPr>
          <a:xfrm>
            <a:off x="755576" y="764704"/>
            <a:ext cx="7632848" cy="954107"/>
          </a:xfrm>
          <a:prstGeom prst="rect">
            <a:avLst/>
          </a:prstGeom>
          <a:noFill/>
        </p:spPr>
        <p:txBody>
          <a:bodyPr wrap="square">
            <a:spAutoFit/>
          </a:bodyPr>
          <a:lstStyle/>
          <a:p>
            <a:r>
              <a:rPr kumimoji="0" lang="el-GR" sz="2800" b="1" i="0" u="none" strike="noStrike" kern="1200" cap="none" spc="0" normalizeH="0" baseline="0" noProof="0" dirty="0">
                <a:ln>
                  <a:noFill/>
                </a:ln>
                <a:solidFill>
                  <a:schemeClr val="accent6">
                    <a:lumMod val="75000"/>
                  </a:schemeClr>
                </a:solidFill>
                <a:effectLst/>
                <a:uLnTx/>
                <a:uFillTx/>
                <a:latin typeface="Calibri"/>
                <a:ea typeface="+mj-ea"/>
                <a:cs typeface="+mj-cs"/>
              </a:rPr>
              <a:t>Η αναμόρφωση των νέων ΠΣ στη ΦΑ Γυμνασίου έγινε με βάση:</a:t>
            </a:r>
            <a:endParaRPr lang="el-GR" dirty="0">
              <a:solidFill>
                <a:schemeClr val="accent6">
                  <a:lumMod val="75000"/>
                </a:schemeClr>
              </a:solidFill>
            </a:endParaRPr>
          </a:p>
        </p:txBody>
      </p:sp>
      <p:sp>
        <p:nvSpPr>
          <p:cNvPr id="7" name="TextBox 6">
            <a:extLst>
              <a:ext uri="{FF2B5EF4-FFF2-40B4-BE49-F238E27FC236}">
                <a16:creationId xmlns:a16="http://schemas.microsoft.com/office/drawing/2014/main" id="{6BDDF83F-227D-033F-8F03-7DD62E80D380}"/>
              </a:ext>
            </a:extLst>
          </p:cNvPr>
          <p:cNvSpPr txBox="1"/>
          <p:nvPr/>
        </p:nvSpPr>
        <p:spPr>
          <a:xfrm>
            <a:off x="539552" y="1916832"/>
            <a:ext cx="8280920" cy="3354765"/>
          </a:xfrm>
          <a:prstGeom prst="rect">
            <a:avLst/>
          </a:prstGeom>
          <a:noFill/>
        </p:spPr>
        <p:txBody>
          <a:bodyPr wrap="square">
            <a:spAutoFit/>
          </a:bodyPr>
          <a:lstStyle/>
          <a:p>
            <a:pPr marL="342900" indent="-342900">
              <a:spcBef>
                <a:spcPts val="800"/>
              </a:spcBef>
              <a:buFont typeface="Arial" panose="020B0604020202020204" pitchFamily="34" charset="0"/>
              <a:buChar char="•"/>
            </a:pPr>
            <a:r>
              <a:rPr kumimoji="0" lang="el-GR"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rPr>
              <a:t>Τις</a:t>
            </a:r>
            <a:r>
              <a:rPr kumimoji="0" lang="el-GR" sz="2400" b="0" u="none" strike="noStrike" kern="1200" cap="none" spc="0" normalizeH="0" baseline="0" noProof="0" dirty="0">
                <a:ln>
                  <a:noFill/>
                </a:ln>
                <a:solidFill>
                  <a:srgbClr val="00589A"/>
                </a:solidFill>
                <a:effectLst/>
                <a:uLnTx/>
                <a:uFillTx/>
                <a:latin typeface="Calibri"/>
                <a:ea typeface="+mj-ea"/>
                <a:cs typeface="+mj-cs"/>
              </a:rPr>
              <a:t> σύγχρονες ανάγκες-συστάσεις διεθνών οργανισμών</a:t>
            </a:r>
            <a:r>
              <a:rPr kumimoji="0" lang="el-GR"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rPr>
              <a:t> για την προαγωγή της δια βίου υγείας και της ποιότητας ζωής.</a:t>
            </a:r>
            <a:endParaRPr kumimoji="0" lang="en-US"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endParaRPr>
          </a:p>
          <a:p>
            <a:pPr marL="342900" indent="-342900">
              <a:spcBef>
                <a:spcPts val="800"/>
              </a:spcBef>
              <a:buFont typeface="Arial" panose="020B0604020202020204" pitchFamily="34" charset="0"/>
              <a:buChar char="•"/>
            </a:pPr>
            <a:r>
              <a:rPr kumimoji="0" lang="el-GR"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rPr>
              <a:t>Παγκοσμίως αλλά κυρίως στην Ελλάδα τα επίπεδα ΦΔ των παιδιών και των εφήβων είναι δραματικά χαμηλά.</a:t>
            </a:r>
            <a:endParaRPr kumimoji="0" lang="en-US"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endParaRPr>
          </a:p>
          <a:p>
            <a:pPr marL="342900" indent="-342900">
              <a:spcBef>
                <a:spcPts val="800"/>
              </a:spcBef>
              <a:buFont typeface="Arial" panose="020B0604020202020204" pitchFamily="34" charset="0"/>
              <a:buChar char="•"/>
            </a:pPr>
            <a:r>
              <a:rPr kumimoji="0" lang="el-GR"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rPr>
              <a:t>Το σημαντικό ρόλο της ΦΑ στην υγεία των παιδιών.</a:t>
            </a:r>
            <a:endParaRPr kumimoji="0" lang="en-US"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endParaRPr>
          </a:p>
          <a:p>
            <a:pPr marL="342900" indent="-342900">
              <a:spcBef>
                <a:spcPts val="800"/>
              </a:spcBef>
              <a:buFont typeface="Arial" panose="020B0604020202020204" pitchFamily="34" charset="0"/>
              <a:buChar char="•"/>
            </a:pPr>
            <a:r>
              <a:rPr kumimoji="0" lang="el-GR"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rPr>
              <a:t>Τη νέα τάση που αναπτύσσεται διεθνώς στον σχεδιασμό ΠΣ σχετικά με την ανάπτυξη του φυσικού γραμματισμού μέσα από το μάθημα της ΦΑ.</a:t>
            </a:r>
            <a:endParaRPr kumimoji="0" lang="en-US" sz="2400" b="0" u="none" strike="noStrike" kern="1200" cap="none" spc="0" normalizeH="0" baseline="0" noProof="0" dirty="0">
              <a:ln>
                <a:noFill/>
              </a:ln>
              <a:solidFill>
                <a:srgbClr val="00589A"/>
              </a:solidFill>
              <a:effectLst/>
              <a:uLnTx/>
              <a:uFillTx/>
              <a:latin typeface="Calibri"/>
              <a:ea typeface="+mj-ea"/>
              <a:cs typeface="+mj-cs"/>
              <a:sym typeface="Symbol" panose="05050102010706020507" pitchFamily="18" charset="2"/>
            </a:endParaRPr>
          </a:p>
        </p:txBody>
      </p:sp>
    </p:spTree>
    <p:extLst>
      <p:ext uri="{BB962C8B-B14F-4D97-AF65-F5344CB8AC3E}">
        <p14:creationId xmlns:p14="http://schemas.microsoft.com/office/powerpoint/2010/main" val="19526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CC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CC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CC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53FA55AA-7D90-253E-2F6C-B8664FA3EBD3}"/>
              </a:ext>
            </a:extLst>
          </p:cNvPr>
          <p:cNvSpPr/>
          <p:nvPr/>
        </p:nvSpPr>
        <p:spPr>
          <a:xfrm>
            <a:off x="251520" y="611686"/>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graphicFrame>
        <p:nvGraphicFramePr>
          <p:cNvPr id="3" name="Πίνακας 2">
            <a:extLst>
              <a:ext uri="{FF2B5EF4-FFF2-40B4-BE49-F238E27FC236}">
                <a16:creationId xmlns:a16="http://schemas.microsoft.com/office/drawing/2014/main" id="{C14209E5-D6CD-747B-F147-3772E51EEB95}"/>
              </a:ext>
            </a:extLst>
          </p:cNvPr>
          <p:cNvGraphicFramePr>
            <a:graphicFrameLocks noGrp="1"/>
          </p:cNvGraphicFramePr>
          <p:nvPr>
            <p:extLst>
              <p:ext uri="{D42A27DB-BD31-4B8C-83A1-F6EECF244321}">
                <p14:modId xmlns:p14="http://schemas.microsoft.com/office/powerpoint/2010/main" val="1843898480"/>
              </p:ext>
            </p:extLst>
          </p:nvPr>
        </p:nvGraphicFramePr>
        <p:xfrm>
          <a:off x="1043608" y="692696"/>
          <a:ext cx="7200800" cy="6091467"/>
        </p:xfrm>
        <a:graphic>
          <a:graphicData uri="http://schemas.openxmlformats.org/drawingml/2006/table">
            <a:tbl>
              <a:tblPr firstRow="1" firstCol="1" bandRow="1"/>
              <a:tblGrid>
                <a:gridCol w="7200800">
                  <a:extLst>
                    <a:ext uri="{9D8B030D-6E8A-4147-A177-3AD203B41FA5}">
                      <a16:colId xmlns:a16="http://schemas.microsoft.com/office/drawing/2014/main" val="3027498411"/>
                    </a:ext>
                  </a:extLst>
                </a:gridCol>
              </a:tblGrid>
              <a:tr h="6091467">
                <a:tc>
                  <a:txBody>
                    <a:bodyPr/>
                    <a:lstStyle/>
                    <a:p>
                      <a:pPr marL="457200" algn="just">
                        <a:spcAft>
                          <a:spcPts val="300"/>
                        </a:spcAft>
                      </a:pPr>
                      <a:r>
                        <a:rPr lang="el-GR" sz="1100" b="1" i="1" dirty="0">
                          <a:solidFill>
                            <a:srgbClr val="C00000"/>
                          </a:solidFill>
                          <a:effectLst/>
                          <a:latin typeface="+mn-lt"/>
                          <a:ea typeface="Times New Roman" panose="02020603050405020304" pitchFamily="18" charset="0"/>
                          <a:cs typeface="Arial" panose="020B0604020202020204" pitchFamily="34" charset="0"/>
                        </a:rPr>
                        <a:t>ΑΥΤΟΑΝΑΦΕΡΟΜΕΝΟ ΕΡΩΤΗΜΑΤΟΛΟΓΙΟ ΓΙΑ ΤΗ ΦΥΣΙΚΗ ΚΑΤΑΣΤΑΣΗ</a:t>
                      </a:r>
                      <a:endParaRPr lang="el-GR" sz="1100" dirty="0">
                        <a:effectLst/>
                        <a:latin typeface="+mn-lt"/>
                        <a:ea typeface="Calibri" panose="020F0502020204030204" pitchFamily="34" charset="0"/>
                        <a:cs typeface="Arial" panose="020B0604020202020204" pitchFamily="34" charset="0"/>
                      </a:endParaRPr>
                    </a:p>
                    <a:p>
                      <a:pPr algn="ctr">
                        <a:spcAft>
                          <a:spcPts val="800"/>
                        </a:spcAft>
                      </a:pPr>
                      <a:r>
                        <a:rPr lang="el-GR" sz="1100" i="0" dirty="0">
                          <a:solidFill>
                            <a:srgbClr val="00589A"/>
                          </a:solidFill>
                          <a:effectLst/>
                          <a:latin typeface="+mn-lt"/>
                          <a:ea typeface="Times New Roman" panose="02020603050405020304" pitchFamily="18" charset="0"/>
                          <a:cs typeface="Arial" panose="020B0604020202020204" pitchFamily="34" charset="0"/>
                        </a:rPr>
                        <a:t>Είναι πολύ σημαντικό να συμπληρώσεις αυτό το ερωτηματολόγιο μόνος/η σου χωρίς να επηρεάζεσαι από τις απαντήσεις των συμμαθητών/τριών σου. Οι απαντήσεις σου είναι σημαντικές για τη βελτίωση της φυσικής σου κατάστασης. Παρακαλώ απάντησε όλες τις ερωτήσεις χωρίς να αφήσεις κενά. Σημείωσε μόνο μία απάντηση σε κάθε ερώτηση.</a:t>
                      </a:r>
                      <a:endParaRPr lang="el-GR" sz="1100" i="0" dirty="0">
                        <a:solidFill>
                          <a:srgbClr val="00589A"/>
                        </a:solidFill>
                        <a:effectLst/>
                        <a:latin typeface="+mn-lt"/>
                        <a:ea typeface="Calibri" panose="020F0502020204030204" pitchFamily="34" charset="0"/>
                        <a:cs typeface="Arial" panose="020B0604020202020204" pitchFamily="34" charset="0"/>
                      </a:endParaRPr>
                    </a:p>
                    <a:p>
                      <a:pPr algn="ctr">
                        <a:spcAft>
                          <a:spcPts val="300"/>
                        </a:spcAft>
                      </a:pPr>
                      <a:r>
                        <a:rPr lang="el-GR" sz="1100" b="1" i="1" dirty="0">
                          <a:solidFill>
                            <a:srgbClr val="C00000"/>
                          </a:solidFill>
                          <a:effectLst/>
                          <a:latin typeface="+mn-lt"/>
                          <a:ea typeface="Times New Roman" panose="02020603050405020304" pitchFamily="18" charset="0"/>
                          <a:cs typeface="Arial" panose="020B0604020202020204" pitchFamily="34" charset="0"/>
                        </a:rPr>
                        <a:t>Σκέφτομαι το επίπεδο της φυσικής μου κατάστασης και επιλέγω το πιο σωστό για εμένα.</a:t>
                      </a:r>
                      <a:endParaRPr lang="el-GR" sz="1100" dirty="0">
                        <a:effectLst/>
                        <a:latin typeface="+mn-lt"/>
                        <a:ea typeface="Calibri" panose="020F0502020204030204" pitchFamily="34" charset="0"/>
                        <a:cs typeface="Arial" panose="020B0604020202020204" pitchFamily="34" charset="0"/>
                      </a:endParaRPr>
                    </a:p>
                    <a:p>
                      <a:pPr marL="342900" lvl="0" indent="-225425" algn="l">
                        <a:buFont typeface="+mj-lt"/>
                        <a:buAutoNum type="arabicPeriod"/>
                      </a:pPr>
                      <a:r>
                        <a:rPr lang="el-GR" sz="1100" b="1" i="1" dirty="0">
                          <a:solidFill>
                            <a:srgbClr val="00589A"/>
                          </a:solidFill>
                          <a:effectLst/>
                          <a:latin typeface="+mn-lt"/>
                          <a:ea typeface="Times New Roman" panose="02020603050405020304" pitchFamily="18" charset="0"/>
                          <a:cs typeface="Arial" panose="020B0604020202020204" pitchFamily="34" charset="0"/>
                        </a:rPr>
                        <a:t>Η γενική φυσική κατάστασή μου είναι: (ο ορισμός της γενικής φυσικής κατάστασης δίνεται πιο πάνω)</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Μέτρια</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342900" lvl="0" indent="-225425" algn="l">
                        <a:buFont typeface="+mj-lt"/>
                        <a:buAutoNum type="arabicPeriod"/>
                      </a:pPr>
                      <a:r>
                        <a:rPr lang="el-GR" sz="1100" b="1" i="1" dirty="0">
                          <a:solidFill>
                            <a:srgbClr val="00589A"/>
                          </a:solidFill>
                          <a:effectLst/>
                          <a:latin typeface="+mn-lt"/>
                          <a:ea typeface="Times New Roman" panose="02020603050405020304" pitchFamily="18" charset="0"/>
                          <a:cs typeface="Arial" panose="020B0604020202020204" pitchFamily="34" charset="0"/>
                        </a:rPr>
                        <a:t>Η καρδιοαναπνευστική αντοχή μου (η ικανότητα να κάνω μια άσκηση π.χ., τρέξιμο για πολύ ώρα) είναι: </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Μέτρια</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342900" lvl="0" indent="-225425" algn="l">
                        <a:buFont typeface="+mj-lt"/>
                        <a:buAutoNum type="arabicPeriod"/>
                      </a:pPr>
                      <a:r>
                        <a:rPr lang="el-GR" sz="1100" b="1" i="1" dirty="0">
                          <a:solidFill>
                            <a:srgbClr val="00589A"/>
                          </a:solidFill>
                          <a:effectLst/>
                          <a:latin typeface="+mn-lt"/>
                          <a:ea typeface="Times New Roman" panose="02020603050405020304" pitchFamily="18" charset="0"/>
                          <a:cs typeface="Arial" panose="020B0604020202020204" pitchFamily="34" charset="0"/>
                        </a:rPr>
                        <a:t>Η Μυϊκή μου δύναμη είναι:</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Μέτρια</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342900" lvl="0" indent="-225425" algn="l">
                        <a:buFont typeface="+mj-lt"/>
                        <a:buAutoNum type="arabicPeriod"/>
                      </a:pPr>
                      <a:r>
                        <a:rPr lang="el-GR" sz="1100" b="1" i="1" dirty="0">
                          <a:solidFill>
                            <a:srgbClr val="00589A"/>
                          </a:solidFill>
                          <a:effectLst/>
                          <a:latin typeface="+mn-lt"/>
                          <a:ea typeface="Times New Roman" panose="02020603050405020304" pitchFamily="18" charset="0"/>
                          <a:cs typeface="Arial" panose="020B0604020202020204" pitchFamily="34" charset="0"/>
                        </a:rPr>
                        <a:t>Η σβελτάδα/ευκινησία μου είναι:</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Μέτρια</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342900" lvl="0" indent="-225425" algn="l">
                        <a:buFont typeface="+mj-lt"/>
                        <a:buAutoNum type="arabicPeriod"/>
                      </a:pPr>
                      <a:r>
                        <a:rPr lang="el-GR" sz="1100" b="1" i="1" dirty="0">
                          <a:solidFill>
                            <a:srgbClr val="00589A"/>
                          </a:solidFill>
                          <a:effectLst/>
                          <a:latin typeface="+mn-lt"/>
                          <a:ea typeface="Times New Roman" panose="02020603050405020304" pitchFamily="18" charset="0"/>
                          <a:cs typeface="Arial" panose="020B0604020202020204" pitchFamily="34" charset="0"/>
                        </a:rPr>
                        <a:t>Η ευλυγισία/ευκαμψία μου είναι:</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Κακή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Μέτρια</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Καλή</a:t>
                      </a:r>
                      <a:endParaRPr lang="el-GR" sz="1100" dirty="0">
                        <a:solidFill>
                          <a:srgbClr val="00589A"/>
                        </a:solidFill>
                        <a:effectLst/>
                        <a:latin typeface="+mn-lt"/>
                        <a:ea typeface="Calibri" panose="020F0502020204030204" pitchFamily="34" charset="0"/>
                        <a:cs typeface="Arial" panose="020B0604020202020204" pitchFamily="34" charset="0"/>
                      </a:endParaRPr>
                    </a:p>
                    <a:p>
                      <a:pPr marL="742950" lvl="1" indent="-285750" algn="l">
                        <a:spcAft>
                          <a:spcPts val="800"/>
                        </a:spcAft>
                        <a:buFont typeface="Courier New" panose="02070309020205020404" pitchFamily="49" charset="0"/>
                        <a:buChar char="o"/>
                      </a:pPr>
                      <a:r>
                        <a:rPr lang="el-GR" sz="1100" dirty="0">
                          <a:solidFill>
                            <a:srgbClr val="00589A"/>
                          </a:solidFill>
                          <a:effectLst/>
                          <a:latin typeface="+mn-lt"/>
                          <a:ea typeface="Times New Roman" panose="02020603050405020304" pitchFamily="18" charset="0"/>
                          <a:cs typeface="Arial" panose="020B0604020202020204" pitchFamily="34" charset="0"/>
                        </a:rPr>
                        <a:t>Πολύ καλή</a:t>
                      </a:r>
                      <a:endParaRPr lang="el-GR" sz="1100" dirty="0">
                        <a:solidFill>
                          <a:srgbClr val="00589A"/>
                        </a:solidFill>
                        <a:effectLst/>
                        <a:latin typeface="+mn-lt"/>
                        <a:ea typeface="Calibri" panose="020F0502020204030204" pitchFamily="34" charset="0"/>
                        <a:cs typeface="Arial" panose="020B0604020202020204" pitchFamily="34" charset="0"/>
                      </a:endParaRPr>
                    </a:p>
                  </a:txBody>
                  <a:tcPr marL="41173" marR="41173"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9F8E7"/>
                    </a:solidFill>
                  </a:tcPr>
                </a:tc>
                <a:extLst>
                  <a:ext uri="{0D108BD9-81ED-4DB2-BD59-A6C34878D82A}">
                    <a16:rowId xmlns:a16="http://schemas.microsoft.com/office/drawing/2014/main" val="119093947"/>
                  </a:ext>
                </a:extLst>
              </a:tr>
            </a:tbl>
          </a:graphicData>
        </a:graphic>
      </p:graphicFrame>
      <p:sp>
        <p:nvSpPr>
          <p:cNvPr id="5" name="Rectangle 2">
            <a:extLst>
              <a:ext uri="{FF2B5EF4-FFF2-40B4-BE49-F238E27FC236}">
                <a16:creationId xmlns:a16="http://schemas.microsoft.com/office/drawing/2014/main" id="{89ACB49B-8787-4ED9-2113-681B8DC26CFF}"/>
              </a:ext>
            </a:extLst>
          </p:cNvPr>
          <p:cNvSpPr>
            <a:spLocks noChangeArrowheads="1"/>
          </p:cNvSpPr>
          <p:nvPr/>
        </p:nvSpPr>
        <p:spPr bwMode="auto">
          <a:xfrm>
            <a:off x="683568" y="39687"/>
            <a:ext cx="73448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l-GR" altLang="el-GR" sz="1600" b="1" dirty="0">
                <a:solidFill>
                  <a:srgbClr val="F79646">
                    <a:lumMod val="75000"/>
                  </a:srgbClr>
                </a:solidFill>
                <a:latin typeface="Calibri"/>
                <a:cs typeface="Calibri" panose="020F0502020204030204" pitchFamily="34" charset="0"/>
              </a:rPr>
              <a:t>Σε τι επίπεδο πιστεύω ότι βρίσκεται η φυσική μου κατάσταση;</a:t>
            </a:r>
            <a:endParaRPr kumimoji="0" lang="el-GR" altLang="el-GR" sz="1600" b="0" i="0" strike="noStrike" kern="1200" cap="none" spc="0" normalizeH="0" baseline="0" noProof="0" dirty="0">
              <a:ln>
                <a:noFill/>
              </a:ln>
              <a:solidFill>
                <a:srgbClr val="F79646">
                  <a:lumMod val="75000"/>
                </a:srgbClr>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1400" b="0" i="0" u="none" strike="noStrike" kern="1200" cap="none" spc="0" normalizeH="0" baseline="0" noProof="0" dirty="0">
                <a:ln>
                  <a:noFill/>
                </a:ln>
                <a:solidFill>
                  <a:srgbClr val="005A9E"/>
                </a:solidFill>
                <a:effectLst/>
                <a:uLnTx/>
                <a:uFillTx/>
                <a:latin typeface="Calibri"/>
                <a:ea typeface="Calibri" panose="020F0502020204030204" pitchFamily="34" charset="0"/>
                <a:cs typeface="Calibri" panose="020F0502020204030204" pitchFamily="34" charset="0"/>
              </a:rPr>
              <a:t>Απαντάω το </a:t>
            </a:r>
            <a:r>
              <a:rPr kumimoji="0" lang="el-GR" altLang="el-GR" sz="1200" b="0" i="0" u="none" strike="noStrike" kern="1200" cap="none" spc="0" normalizeH="0" baseline="0" noProof="0" dirty="0">
                <a:ln>
                  <a:noFill/>
                </a:ln>
                <a:solidFill>
                  <a:srgbClr val="005A9E"/>
                </a:solidFill>
                <a:effectLst/>
                <a:uLnTx/>
                <a:uFillTx/>
                <a:latin typeface="Calibri"/>
                <a:ea typeface="Calibri" panose="020F0502020204030204" pitchFamily="34" charset="0"/>
                <a:cs typeface="Calibri" panose="020F0502020204030204" pitchFamily="34" charset="0"/>
              </a:rPr>
              <a:t>«</a:t>
            </a:r>
            <a:r>
              <a:rPr kumimoji="0" lang="el-GR" altLang="el-GR" sz="1200" b="1" i="1" u="none" strike="noStrike" kern="1200" cap="none" spc="0" normalizeH="0" baseline="0" noProof="0" dirty="0">
                <a:ln>
                  <a:noFill/>
                </a:ln>
                <a:solidFill>
                  <a:srgbClr val="005A9E"/>
                </a:solidFill>
                <a:effectLst/>
                <a:uLnTx/>
                <a:uFillTx/>
                <a:latin typeface="Calibri"/>
                <a:ea typeface="Times New Roman" panose="02020603050405020304" pitchFamily="18" charset="0"/>
                <a:cs typeface="Calibri" panose="020F0502020204030204" pitchFamily="34" charset="0"/>
              </a:rPr>
              <a:t>ΑΥΤΟΑΝΑΦΕΡΟΜΕΝΟ ΕΡΩΤΗΜΑΤΟΛΟΓΙΟ ΓΙΑ ΤΗ ΦΥΣΙΚΗ ΚΑΤΑΣΤΑΣΗ».</a:t>
            </a:r>
            <a:endParaRPr kumimoji="0" lang="el-GR" altLang="el-GR" sz="1200" b="0" i="0" u="none" strike="noStrike" kern="1200" cap="none" spc="0" normalizeH="0" baseline="0" noProof="0" dirty="0">
              <a:ln>
                <a:noFill/>
              </a:ln>
              <a:solidFill>
                <a:srgbClr val="005A9E"/>
              </a:solidFill>
              <a:effectLst/>
              <a:uLnTx/>
              <a:uFillTx/>
              <a:latin typeface="Calibri"/>
              <a:ea typeface="+mn-ea"/>
              <a:cs typeface="+mn-cs"/>
            </a:endParaRPr>
          </a:p>
        </p:txBody>
      </p:sp>
    </p:spTree>
    <p:extLst>
      <p:ext uri="{BB962C8B-B14F-4D97-AF65-F5344CB8AC3E}">
        <p14:creationId xmlns:p14="http://schemas.microsoft.com/office/powerpoint/2010/main" val="368454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99BCBF0-EEDB-05E3-3934-EC4F8AE8807B}"/>
              </a:ext>
            </a:extLst>
          </p:cNvPr>
          <p:cNvSpPr/>
          <p:nvPr/>
        </p:nvSpPr>
        <p:spPr>
          <a:xfrm>
            <a:off x="323528" y="109521"/>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10" name="Ορθογώνιο 9">
            <a:extLst>
              <a:ext uri="{FF2B5EF4-FFF2-40B4-BE49-F238E27FC236}">
                <a16:creationId xmlns:a16="http://schemas.microsoft.com/office/drawing/2014/main" id="{E6CAC1B1-A1A2-BE81-9A11-00266E5E871F}"/>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pic>
        <p:nvPicPr>
          <p:cNvPr id="4" name="Εικόνα 3">
            <a:extLst>
              <a:ext uri="{FF2B5EF4-FFF2-40B4-BE49-F238E27FC236}">
                <a16:creationId xmlns:a16="http://schemas.microsoft.com/office/drawing/2014/main" id="{C6B3B539-66B5-B478-9BE9-E509DDF0EA36}"/>
              </a:ext>
            </a:extLst>
          </p:cNvPr>
          <p:cNvPicPr>
            <a:picLocks noChangeAspect="1"/>
          </p:cNvPicPr>
          <p:nvPr/>
        </p:nvPicPr>
        <p:blipFill>
          <a:blip r:embed="rId2"/>
          <a:stretch>
            <a:fillRect/>
          </a:stretch>
        </p:blipFill>
        <p:spPr>
          <a:xfrm>
            <a:off x="2058085" y="0"/>
            <a:ext cx="5027829" cy="6858000"/>
          </a:xfrm>
          <a:prstGeom prst="rect">
            <a:avLst/>
          </a:prstGeom>
        </p:spPr>
      </p:pic>
    </p:spTree>
    <p:extLst>
      <p:ext uri="{BB962C8B-B14F-4D97-AF65-F5344CB8AC3E}">
        <p14:creationId xmlns:p14="http://schemas.microsoft.com/office/powerpoint/2010/main" val="14562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grpSp>
        <p:nvGrpSpPr>
          <p:cNvPr id="10" name="Ομάδα 9">
            <a:extLst>
              <a:ext uri="{FF2B5EF4-FFF2-40B4-BE49-F238E27FC236}">
                <a16:creationId xmlns:a16="http://schemas.microsoft.com/office/drawing/2014/main" id="{09F70086-9B18-E499-3927-0A36834D6495}"/>
              </a:ext>
            </a:extLst>
          </p:cNvPr>
          <p:cNvGrpSpPr/>
          <p:nvPr/>
        </p:nvGrpSpPr>
        <p:grpSpPr>
          <a:xfrm>
            <a:off x="2214277" y="1"/>
            <a:ext cx="4757528" cy="6814026"/>
            <a:chOff x="2214277" y="1"/>
            <a:chExt cx="4757528" cy="6814026"/>
          </a:xfrm>
        </p:grpSpPr>
        <p:pic>
          <p:nvPicPr>
            <p:cNvPr id="7" name="Εικόνα 6">
              <a:extLst>
                <a:ext uri="{FF2B5EF4-FFF2-40B4-BE49-F238E27FC236}">
                  <a16:creationId xmlns:a16="http://schemas.microsoft.com/office/drawing/2014/main" id="{0841326D-4303-B83E-572F-2EB7BAD7FA32}"/>
                </a:ext>
              </a:extLst>
            </p:cNvPr>
            <p:cNvPicPr>
              <a:picLocks noChangeAspect="1"/>
            </p:cNvPicPr>
            <p:nvPr/>
          </p:nvPicPr>
          <p:blipFill>
            <a:blip r:embed="rId2"/>
            <a:stretch>
              <a:fillRect/>
            </a:stretch>
          </p:blipFill>
          <p:spPr>
            <a:xfrm>
              <a:off x="2214277" y="1"/>
              <a:ext cx="4709753" cy="6165304"/>
            </a:xfrm>
            <a:prstGeom prst="rect">
              <a:avLst/>
            </a:prstGeom>
          </p:spPr>
        </p:pic>
        <p:pic>
          <p:nvPicPr>
            <p:cNvPr id="9" name="Εικόνα 8">
              <a:extLst>
                <a:ext uri="{FF2B5EF4-FFF2-40B4-BE49-F238E27FC236}">
                  <a16:creationId xmlns:a16="http://schemas.microsoft.com/office/drawing/2014/main" id="{05F2A845-61A0-68E1-C9F0-9A754170BD82}"/>
                </a:ext>
              </a:extLst>
            </p:cNvPr>
            <p:cNvPicPr>
              <a:picLocks noChangeAspect="1"/>
            </p:cNvPicPr>
            <p:nvPr/>
          </p:nvPicPr>
          <p:blipFill>
            <a:blip r:embed="rId3"/>
            <a:stretch>
              <a:fillRect/>
            </a:stretch>
          </p:blipFill>
          <p:spPr>
            <a:xfrm>
              <a:off x="2219969" y="6065304"/>
              <a:ext cx="4751836" cy="748723"/>
            </a:xfrm>
            <a:prstGeom prst="rect">
              <a:avLst/>
            </a:prstGeom>
          </p:spPr>
        </p:pic>
      </p:grpSp>
    </p:spTree>
    <p:extLst>
      <p:ext uri="{BB962C8B-B14F-4D97-AF65-F5344CB8AC3E}">
        <p14:creationId xmlns:p14="http://schemas.microsoft.com/office/powerpoint/2010/main" val="287574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2" name="Εικόνα 1">
            <a:extLst>
              <a:ext uri="{FF2B5EF4-FFF2-40B4-BE49-F238E27FC236}">
                <a16:creationId xmlns:a16="http://schemas.microsoft.com/office/drawing/2014/main" id="{3A9C9864-A910-CD38-DDC5-028B62742795}"/>
              </a:ext>
            </a:extLst>
          </p:cNvPr>
          <p:cNvPicPr>
            <a:picLocks noChangeAspect="1"/>
          </p:cNvPicPr>
          <p:nvPr/>
        </p:nvPicPr>
        <p:blipFill rotWithShape="1">
          <a:blip r:embed="rId2"/>
          <a:srcRect b="2750"/>
          <a:stretch/>
        </p:blipFill>
        <p:spPr>
          <a:xfrm>
            <a:off x="1812539" y="0"/>
            <a:ext cx="5667650" cy="6849090"/>
          </a:xfrm>
          <a:prstGeom prst="rect">
            <a:avLst/>
          </a:prstGeom>
        </p:spPr>
      </p:pic>
    </p:spTree>
    <p:extLst>
      <p:ext uri="{BB962C8B-B14F-4D97-AF65-F5344CB8AC3E}">
        <p14:creationId xmlns:p14="http://schemas.microsoft.com/office/powerpoint/2010/main" val="2055373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6" name="Εικόνα 5">
            <a:extLst>
              <a:ext uri="{FF2B5EF4-FFF2-40B4-BE49-F238E27FC236}">
                <a16:creationId xmlns:a16="http://schemas.microsoft.com/office/drawing/2014/main" id="{0F337578-6807-7FFB-C15C-C994DB807078}"/>
              </a:ext>
            </a:extLst>
          </p:cNvPr>
          <p:cNvPicPr>
            <a:picLocks noChangeAspect="1"/>
          </p:cNvPicPr>
          <p:nvPr/>
        </p:nvPicPr>
        <p:blipFill>
          <a:blip r:embed="rId2"/>
          <a:stretch>
            <a:fillRect/>
          </a:stretch>
        </p:blipFill>
        <p:spPr>
          <a:xfrm>
            <a:off x="1597914" y="489966"/>
            <a:ext cx="5948172" cy="5878068"/>
          </a:xfrm>
          <a:prstGeom prst="rect">
            <a:avLst/>
          </a:prstGeom>
        </p:spPr>
      </p:pic>
    </p:spTree>
    <p:extLst>
      <p:ext uri="{BB962C8B-B14F-4D97-AF65-F5344CB8AC3E}">
        <p14:creationId xmlns:p14="http://schemas.microsoft.com/office/powerpoint/2010/main" val="1652624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2" name="Εικόνα 1">
            <a:extLst>
              <a:ext uri="{FF2B5EF4-FFF2-40B4-BE49-F238E27FC236}">
                <a16:creationId xmlns:a16="http://schemas.microsoft.com/office/drawing/2014/main" id="{992C9CEE-60A7-8DAE-34AE-9FA607EFB354}"/>
              </a:ext>
            </a:extLst>
          </p:cNvPr>
          <p:cNvPicPr>
            <a:picLocks noChangeAspect="1"/>
          </p:cNvPicPr>
          <p:nvPr/>
        </p:nvPicPr>
        <p:blipFill>
          <a:blip r:embed="rId2"/>
          <a:stretch>
            <a:fillRect/>
          </a:stretch>
        </p:blipFill>
        <p:spPr>
          <a:xfrm>
            <a:off x="1644750" y="0"/>
            <a:ext cx="5854500" cy="6858000"/>
          </a:xfrm>
          <a:prstGeom prst="rect">
            <a:avLst/>
          </a:prstGeom>
        </p:spPr>
      </p:pic>
    </p:spTree>
    <p:extLst>
      <p:ext uri="{BB962C8B-B14F-4D97-AF65-F5344CB8AC3E}">
        <p14:creationId xmlns:p14="http://schemas.microsoft.com/office/powerpoint/2010/main" val="2934151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2" name="Εικόνα 1">
            <a:extLst>
              <a:ext uri="{FF2B5EF4-FFF2-40B4-BE49-F238E27FC236}">
                <a16:creationId xmlns:a16="http://schemas.microsoft.com/office/drawing/2014/main" id="{CCA2E601-D379-1F7C-C77A-A894F4D2F0F3}"/>
              </a:ext>
            </a:extLst>
          </p:cNvPr>
          <p:cNvPicPr>
            <a:picLocks noChangeAspect="1"/>
          </p:cNvPicPr>
          <p:nvPr/>
        </p:nvPicPr>
        <p:blipFill>
          <a:blip r:embed="rId2"/>
          <a:stretch>
            <a:fillRect/>
          </a:stretch>
        </p:blipFill>
        <p:spPr>
          <a:xfrm>
            <a:off x="1850693" y="0"/>
            <a:ext cx="5442614" cy="6858000"/>
          </a:xfrm>
          <a:prstGeom prst="rect">
            <a:avLst/>
          </a:prstGeom>
        </p:spPr>
      </p:pic>
    </p:spTree>
    <p:extLst>
      <p:ext uri="{BB962C8B-B14F-4D97-AF65-F5344CB8AC3E}">
        <p14:creationId xmlns:p14="http://schemas.microsoft.com/office/powerpoint/2010/main" val="2465562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grpSp>
        <p:nvGrpSpPr>
          <p:cNvPr id="8" name="Ομάδα 7">
            <a:extLst>
              <a:ext uri="{FF2B5EF4-FFF2-40B4-BE49-F238E27FC236}">
                <a16:creationId xmlns:a16="http://schemas.microsoft.com/office/drawing/2014/main" id="{AB650A63-7BAE-03BA-35F8-B7A9D682F2CC}"/>
              </a:ext>
            </a:extLst>
          </p:cNvPr>
          <p:cNvGrpSpPr/>
          <p:nvPr/>
        </p:nvGrpSpPr>
        <p:grpSpPr>
          <a:xfrm>
            <a:off x="1338364" y="-23271"/>
            <a:ext cx="6006180" cy="5971818"/>
            <a:chOff x="1338364" y="-23271"/>
            <a:chExt cx="6006180" cy="5971818"/>
          </a:xfrm>
        </p:grpSpPr>
        <p:pic>
          <p:nvPicPr>
            <p:cNvPr id="9" name="Εικόνα 8">
              <a:extLst>
                <a:ext uri="{FF2B5EF4-FFF2-40B4-BE49-F238E27FC236}">
                  <a16:creationId xmlns:a16="http://schemas.microsoft.com/office/drawing/2014/main" id="{32320109-9AB3-5349-FA43-EE5E21AC5B09}"/>
                </a:ext>
              </a:extLst>
            </p:cNvPr>
            <p:cNvPicPr>
              <a:picLocks noChangeAspect="1"/>
            </p:cNvPicPr>
            <p:nvPr/>
          </p:nvPicPr>
          <p:blipFill>
            <a:blip r:embed="rId2"/>
            <a:stretch>
              <a:fillRect/>
            </a:stretch>
          </p:blipFill>
          <p:spPr>
            <a:xfrm>
              <a:off x="1338364" y="3476868"/>
              <a:ext cx="6006180" cy="2471679"/>
            </a:xfrm>
            <a:prstGeom prst="rect">
              <a:avLst/>
            </a:prstGeom>
          </p:spPr>
        </p:pic>
        <p:pic>
          <p:nvPicPr>
            <p:cNvPr id="6" name="Εικόνα 5">
              <a:extLst>
                <a:ext uri="{FF2B5EF4-FFF2-40B4-BE49-F238E27FC236}">
                  <a16:creationId xmlns:a16="http://schemas.microsoft.com/office/drawing/2014/main" id="{9BE117DE-7348-49CC-E5C6-5CA0624410B9}"/>
                </a:ext>
              </a:extLst>
            </p:cNvPr>
            <p:cNvPicPr>
              <a:picLocks noChangeAspect="1"/>
            </p:cNvPicPr>
            <p:nvPr/>
          </p:nvPicPr>
          <p:blipFill>
            <a:blip r:embed="rId3"/>
            <a:stretch>
              <a:fillRect/>
            </a:stretch>
          </p:blipFill>
          <p:spPr>
            <a:xfrm>
              <a:off x="1338364" y="-23271"/>
              <a:ext cx="5981463" cy="3522142"/>
            </a:xfrm>
            <a:prstGeom prst="rect">
              <a:avLst/>
            </a:prstGeom>
          </p:spPr>
        </p:pic>
      </p:grpSp>
    </p:spTree>
    <p:extLst>
      <p:ext uri="{BB962C8B-B14F-4D97-AF65-F5344CB8AC3E}">
        <p14:creationId xmlns:p14="http://schemas.microsoft.com/office/powerpoint/2010/main" val="3399387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graphicFrame>
        <p:nvGraphicFramePr>
          <p:cNvPr id="7" name="Πίνακας 6">
            <a:extLst>
              <a:ext uri="{FF2B5EF4-FFF2-40B4-BE49-F238E27FC236}">
                <a16:creationId xmlns:a16="http://schemas.microsoft.com/office/drawing/2014/main" id="{9A6170A1-311D-0650-DE10-03F35F3DEB9D}"/>
              </a:ext>
            </a:extLst>
          </p:cNvPr>
          <p:cNvGraphicFramePr>
            <a:graphicFrameLocks noGrp="1"/>
          </p:cNvGraphicFramePr>
          <p:nvPr>
            <p:extLst>
              <p:ext uri="{D42A27DB-BD31-4B8C-83A1-F6EECF244321}">
                <p14:modId xmlns:p14="http://schemas.microsoft.com/office/powerpoint/2010/main" val="1317657079"/>
              </p:ext>
            </p:extLst>
          </p:nvPr>
        </p:nvGraphicFramePr>
        <p:xfrm>
          <a:off x="0" y="8910"/>
          <a:ext cx="9144001" cy="6840179"/>
        </p:xfrm>
        <a:graphic>
          <a:graphicData uri="http://schemas.openxmlformats.org/drawingml/2006/table">
            <a:tbl>
              <a:tblPr firstRow="1" firstCol="1" bandRow="1"/>
              <a:tblGrid>
                <a:gridCol w="1158456">
                  <a:extLst>
                    <a:ext uri="{9D8B030D-6E8A-4147-A177-3AD203B41FA5}">
                      <a16:colId xmlns:a16="http://schemas.microsoft.com/office/drawing/2014/main" val="24335457"/>
                    </a:ext>
                  </a:extLst>
                </a:gridCol>
                <a:gridCol w="800973">
                  <a:extLst>
                    <a:ext uri="{9D8B030D-6E8A-4147-A177-3AD203B41FA5}">
                      <a16:colId xmlns:a16="http://schemas.microsoft.com/office/drawing/2014/main" val="945842262"/>
                    </a:ext>
                  </a:extLst>
                </a:gridCol>
                <a:gridCol w="990467">
                  <a:extLst>
                    <a:ext uri="{9D8B030D-6E8A-4147-A177-3AD203B41FA5}">
                      <a16:colId xmlns:a16="http://schemas.microsoft.com/office/drawing/2014/main" val="2619656435"/>
                    </a:ext>
                  </a:extLst>
                </a:gridCol>
                <a:gridCol w="856747">
                  <a:extLst>
                    <a:ext uri="{9D8B030D-6E8A-4147-A177-3AD203B41FA5}">
                      <a16:colId xmlns:a16="http://schemas.microsoft.com/office/drawing/2014/main" val="2717649893"/>
                    </a:ext>
                  </a:extLst>
                </a:gridCol>
                <a:gridCol w="857417">
                  <a:extLst>
                    <a:ext uri="{9D8B030D-6E8A-4147-A177-3AD203B41FA5}">
                      <a16:colId xmlns:a16="http://schemas.microsoft.com/office/drawing/2014/main" val="1018015965"/>
                    </a:ext>
                  </a:extLst>
                </a:gridCol>
                <a:gridCol w="952836">
                  <a:extLst>
                    <a:ext uri="{9D8B030D-6E8A-4147-A177-3AD203B41FA5}">
                      <a16:colId xmlns:a16="http://schemas.microsoft.com/office/drawing/2014/main" val="3940485424"/>
                    </a:ext>
                  </a:extLst>
                </a:gridCol>
                <a:gridCol w="952836">
                  <a:extLst>
                    <a:ext uri="{9D8B030D-6E8A-4147-A177-3AD203B41FA5}">
                      <a16:colId xmlns:a16="http://schemas.microsoft.com/office/drawing/2014/main" val="3044299326"/>
                    </a:ext>
                  </a:extLst>
                </a:gridCol>
                <a:gridCol w="1333163">
                  <a:extLst>
                    <a:ext uri="{9D8B030D-6E8A-4147-A177-3AD203B41FA5}">
                      <a16:colId xmlns:a16="http://schemas.microsoft.com/office/drawing/2014/main" val="3546608001"/>
                    </a:ext>
                  </a:extLst>
                </a:gridCol>
                <a:gridCol w="1241106">
                  <a:extLst>
                    <a:ext uri="{9D8B030D-6E8A-4147-A177-3AD203B41FA5}">
                      <a16:colId xmlns:a16="http://schemas.microsoft.com/office/drawing/2014/main" val="3283758868"/>
                    </a:ext>
                  </a:extLst>
                </a:gridCol>
              </a:tblGrid>
              <a:tr h="2242847">
                <a:tc gridSpan="9">
                  <a:txBody>
                    <a:bodyPr/>
                    <a:lstStyle/>
                    <a:p>
                      <a:pPr algn="ctr">
                        <a:spcAft>
                          <a:spcPts val="800"/>
                        </a:spcAft>
                      </a:pPr>
                      <a:r>
                        <a:rPr lang="el-GR" sz="1400" b="1" dirty="0">
                          <a:solidFill>
                            <a:srgbClr val="FFFFFF"/>
                          </a:solidFill>
                          <a:effectLst/>
                          <a:latin typeface="+mn-lt"/>
                          <a:ea typeface="Times New Roman" panose="02020603050405020304" pitchFamily="18" charset="0"/>
                          <a:cs typeface="Arial" panose="020B0604020202020204" pitchFamily="34" charset="0"/>
                        </a:rPr>
                        <a:t>Αξιολογώ την φυσική μου κατάσταση</a:t>
                      </a:r>
                      <a:endParaRPr lang="el-GR" sz="1400" dirty="0">
                        <a:effectLst/>
                        <a:latin typeface="+mn-lt"/>
                        <a:ea typeface="Calibri" panose="020F0502020204030204" pitchFamily="34" charset="0"/>
                        <a:cs typeface="Arial" panose="020B0604020202020204" pitchFamily="34" charset="0"/>
                      </a:endParaRPr>
                    </a:p>
                    <a:p>
                      <a:pPr marL="457200" algn="ctr">
                        <a:spcAft>
                          <a:spcPts val="800"/>
                        </a:spcAft>
                      </a:pPr>
                      <a:r>
                        <a:rPr lang="el-GR" sz="1400" b="1" dirty="0">
                          <a:solidFill>
                            <a:srgbClr val="FFFFFF"/>
                          </a:solidFill>
                          <a:effectLst/>
                          <a:latin typeface="+mn-lt"/>
                          <a:ea typeface="Times New Roman" panose="02020603050405020304" pitchFamily="18" charset="0"/>
                          <a:cs typeface="Arial" panose="020B0604020202020204" pitchFamily="34" charset="0"/>
                        </a:rPr>
                        <a:t>Καθορίζω τους στόχους μου για βελτίωση των προσωπικών δεικτών ΦΚ </a:t>
                      </a:r>
                      <a:endParaRPr lang="el-GR" sz="1400" dirty="0">
                        <a:effectLst/>
                        <a:latin typeface="+mn-lt"/>
                        <a:ea typeface="Calibri" panose="020F0502020204030204" pitchFamily="34" charset="0"/>
                        <a:cs typeface="Arial" panose="020B0604020202020204" pitchFamily="34" charset="0"/>
                      </a:endParaRPr>
                    </a:p>
                    <a:p>
                      <a:pPr algn="ctr">
                        <a:spcAft>
                          <a:spcPts val="800"/>
                        </a:spcAft>
                      </a:pPr>
                      <a:r>
                        <a:rPr lang="el-GR" sz="1400" b="1" i="1" dirty="0">
                          <a:solidFill>
                            <a:srgbClr val="FFC000"/>
                          </a:solidFill>
                          <a:effectLst/>
                          <a:latin typeface="+mn-lt"/>
                          <a:ea typeface="Calibri" panose="020F0502020204030204" pitchFamily="34" charset="0"/>
                          <a:cs typeface="Arial" panose="020B0604020202020204" pitchFamily="34" charset="0"/>
                        </a:rPr>
                        <a:t>Με τη βοήθεια του εκπαιδευτικού ΦΑ (συμβουλέψου  το παράδειγμα)</a:t>
                      </a:r>
                      <a:endParaRPr lang="el-GR" sz="1400" dirty="0">
                        <a:effectLst/>
                        <a:latin typeface="+mn-lt"/>
                        <a:ea typeface="Calibri" panose="020F0502020204030204" pitchFamily="34" charset="0"/>
                        <a:cs typeface="Arial" panose="020B0604020202020204" pitchFamily="34" charset="0"/>
                      </a:endParaRPr>
                    </a:p>
                    <a:p>
                      <a:pPr marL="569913" lvl="0" indent="-342900" algn="l">
                        <a:buClr>
                          <a:srgbClr val="FFFF00"/>
                        </a:buClr>
                        <a:buFont typeface="+mj-lt"/>
                        <a:buAutoNum type="arabicPeriod"/>
                      </a:pPr>
                      <a:r>
                        <a:rPr lang="el-GR" sz="1400" b="1" i="1" dirty="0">
                          <a:solidFill>
                            <a:srgbClr val="FFFF00"/>
                          </a:solidFill>
                          <a:effectLst/>
                          <a:latin typeface="+mn-lt"/>
                          <a:ea typeface="Calibri" panose="020F0502020204030204" pitchFamily="34" charset="0"/>
                          <a:cs typeface="Arial" panose="020B0604020202020204" pitchFamily="34" charset="0"/>
                        </a:rPr>
                        <a:t>Καταγράφω με ειλικρίνεια την τωρινή μου επίδοση στους δείκτες ΦΚ που επιλέγω</a:t>
                      </a:r>
                      <a:endParaRPr lang="el-GR" sz="1400" dirty="0">
                        <a:effectLst/>
                        <a:latin typeface="+mn-lt"/>
                        <a:ea typeface="Calibri" panose="020F0502020204030204" pitchFamily="34" charset="0"/>
                        <a:cs typeface="Arial" panose="020B0604020202020204" pitchFamily="34" charset="0"/>
                      </a:endParaRPr>
                    </a:p>
                    <a:p>
                      <a:pPr marL="569913" lvl="0" indent="-342900" algn="l">
                        <a:buClr>
                          <a:srgbClr val="FFFF00"/>
                        </a:buClr>
                        <a:buFont typeface="+mj-lt"/>
                        <a:buAutoNum type="arabicPeriod"/>
                      </a:pPr>
                      <a:r>
                        <a:rPr lang="el-GR" sz="1400" b="1" i="1" dirty="0">
                          <a:solidFill>
                            <a:srgbClr val="FFFF00"/>
                          </a:solidFill>
                          <a:effectLst/>
                          <a:latin typeface="+mn-lt"/>
                          <a:ea typeface="Calibri" panose="020F0502020204030204" pitchFamily="34" charset="0"/>
                          <a:cs typeface="Arial" panose="020B0604020202020204" pitchFamily="34" charset="0"/>
                        </a:rPr>
                        <a:t>Βάζω στόχους προσωπικούς, συγκεκριμένους, μετρήσιμους και ρεαλιστικούς</a:t>
                      </a:r>
                      <a:endParaRPr lang="el-GR" sz="1400" dirty="0">
                        <a:effectLst/>
                        <a:latin typeface="+mn-lt"/>
                        <a:ea typeface="Calibri" panose="020F0502020204030204" pitchFamily="34" charset="0"/>
                        <a:cs typeface="Arial" panose="020B0604020202020204" pitchFamily="34" charset="0"/>
                      </a:endParaRPr>
                    </a:p>
                    <a:p>
                      <a:pPr marL="569913" lvl="0" indent="-342900" algn="l">
                        <a:buClr>
                          <a:srgbClr val="FFFF00"/>
                        </a:buClr>
                        <a:buFont typeface="+mj-lt"/>
                        <a:buAutoNum type="arabicPeriod"/>
                      </a:pPr>
                      <a:r>
                        <a:rPr lang="el-GR" sz="1400" b="1" i="1" dirty="0">
                          <a:solidFill>
                            <a:srgbClr val="FFFF00"/>
                          </a:solidFill>
                          <a:effectLst/>
                          <a:latin typeface="+mn-lt"/>
                          <a:ea typeface="Calibri" panose="020F0502020204030204" pitchFamily="34" charset="0"/>
                          <a:cs typeface="Arial" panose="020B0604020202020204" pitchFamily="34" charset="0"/>
                        </a:rPr>
                        <a:t>Γράφω τι ακριβώς θα κάνω για να τους πετύχω</a:t>
                      </a:r>
                      <a:endParaRPr lang="el-GR" sz="1400" dirty="0">
                        <a:effectLst/>
                        <a:latin typeface="+mn-lt"/>
                        <a:ea typeface="Calibri" panose="020F0502020204030204" pitchFamily="34" charset="0"/>
                        <a:cs typeface="Arial" panose="020B0604020202020204" pitchFamily="34" charset="0"/>
                      </a:endParaRPr>
                    </a:p>
                    <a:p>
                      <a:pPr marL="569913" lvl="0" indent="-342900" algn="l">
                        <a:spcAft>
                          <a:spcPts val="800"/>
                        </a:spcAft>
                        <a:buClr>
                          <a:srgbClr val="FFFF00"/>
                        </a:buClr>
                        <a:buFont typeface="+mj-lt"/>
                        <a:buAutoNum type="arabicPeriod"/>
                      </a:pPr>
                      <a:r>
                        <a:rPr lang="el-GR" sz="1400" b="1" i="1" dirty="0">
                          <a:solidFill>
                            <a:srgbClr val="FFFF00"/>
                          </a:solidFill>
                          <a:effectLst/>
                          <a:latin typeface="+mn-lt"/>
                          <a:ea typeface="Calibri" panose="020F0502020204030204" pitchFamily="34" charset="0"/>
                          <a:cs typeface="Arial" panose="020B0604020202020204" pitchFamily="34" charset="0"/>
                        </a:rPr>
                        <a:t>Παρακολουθώ την πρόοδό μου</a:t>
                      </a:r>
                      <a:endParaRPr lang="el-GR" sz="1400" dirty="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4E7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717119688"/>
                  </a:ext>
                </a:extLst>
              </a:tr>
              <a:tr h="907527">
                <a:tc gridSpan="9">
                  <a:txBody>
                    <a:bodyPr/>
                    <a:lstStyle/>
                    <a:p>
                      <a:pPr algn="ctr">
                        <a:spcAft>
                          <a:spcPts val="800"/>
                        </a:spcAft>
                      </a:pPr>
                      <a:r>
                        <a:rPr lang="el-GR" sz="1200" b="1">
                          <a:solidFill>
                            <a:srgbClr val="FFFFFF"/>
                          </a:solidFill>
                          <a:effectLst/>
                          <a:latin typeface="+mn-lt"/>
                          <a:ea typeface="Calibri" panose="020F0502020204030204" pitchFamily="34" charset="0"/>
                          <a:cs typeface="Arial" panose="020B0604020202020204" pitchFamily="34" charset="0"/>
                        </a:rPr>
                        <a:t>Ονοματεπώνυμο μαθητή/τριας:_______________________________________________________</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a:solidFill>
                            <a:srgbClr val="FFFFFF"/>
                          </a:solidFill>
                          <a:effectLst/>
                          <a:latin typeface="+mn-lt"/>
                          <a:ea typeface="Calibri" panose="020F0502020204030204" pitchFamily="34" charset="0"/>
                          <a:cs typeface="Arial" panose="020B0604020202020204" pitchFamily="34" charset="0"/>
                        </a:rPr>
                        <a:t>Ημερομηνία: _____/_____/________</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4E7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6113032"/>
                  </a:ext>
                </a:extLst>
              </a:tr>
              <a:tr h="913817">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Δοκιμασίες</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Αρχική επίδοση</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Στόχος για τον επόμενο μήνα</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Πως θα το πετύχω</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Επίδοση σε 1 μήνα</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Παρατηρήσεις</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Στρατηγικές</a:t>
                      </a:r>
                      <a:endParaRPr lang="el-GR" sz="1200">
                        <a:effectLst/>
                        <a:latin typeface="+mn-lt"/>
                        <a:ea typeface="Calibri" panose="020F0502020204030204" pitchFamily="34" charset="0"/>
                        <a:cs typeface="Arial" panose="020B0604020202020204" pitchFamily="34" charset="0"/>
                      </a:endParaRPr>
                    </a:p>
                  </a:txBody>
                  <a:tcPr marL="52407" marR="5240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Επίδοση στο τέλος της χρονιάς</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Πέτυχα τον στόχο μου;</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ΝΑΙ</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ΟΧΙ</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Γιατί</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extLst>
                  <a:ext uri="{0D108BD9-81ED-4DB2-BD59-A6C34878D82A}">
                    <a16:rowId xmlns:a16="http://schemas.microsoft.com/office/drawing/2014/main" val="2835261549"/>
                  </a:ext>
                </a:extLst>
              </a:tr>
              <a:tr h="1454353">
                <a:tc>
                  <a:txBody>
                    <a:bodyPr/>
                    <a:lstStyle/>
                    <a:p>
                      <a:pPr algn="ctr">
                        <a:spcAft>
                          <a:spcPts val="800"/>
                        </a:spcAft>
                      </a:pPr>
                      <a:r>
                        <a:rPr lang="el-GR" sz="1200" b="1" i="1">
                          <a:solidFill>
                            <a:srgbClr val="FFFF00"/>
                          </a:solidFill>
                          <a:effectLst/>
                          <a:latin typeface="+mn-lt"/>
                          <a:ea typeface="Calibri" panose="020F0502020204030204" pitchFamily="34" charset="0"/>
                          <a:cs typeface="Arial" panose="020B0604020202020204" pitchFamily="34" charset="0"/>
                        </a:rPr>
                        <a:t>1.</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n-GB" sz="1200" b="1" i="1">
                          <a:solidFill>
                            <a:srgbClr val="FFFFFF"/>
                          </a:solidFill>
                          <a:effectLst/>
                          <a:latin typeface="+mn-lt"/>
                          <a:ea typeface="Calibri" panose="020F0502020204030204" pitchFamily="34" charset="0"/>
                          <a:cs typeface="Arial" panose="020B0604020202020204" pitchFamily="34" charset="0"/>
                        </a:rPr>
                        <a:t>Αναδιπλώσεις κοιλιακών σε 30</a:t>
                      </a:r>
                      <a:r>
                        <a:rPr lang="el-GR" sz="1200" b="1" i="1">
                          <a:solidFill>
                            <a:srgbClr val="FFFFFF"/>
                          </a:solidFill>
                          <a:effectLst/>
                          <a:latin typeface="+mn-lt"/>
                          <a:ea typeface="Calibri" panose="020F0502020204030204" pitchFamily="34" charset="0"/>
                          <a:cs typeface="Arial" panose="020B0604020202020204" pitchFamily="34" charset="0"/>
                        </a:rPr>
                        <a:t>΄΄</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solidFill>
                            <a:srgbClr val="000000"/>
                          </a:solidFill>
                          <a:effectLst/>
                          <a:latin typeface="+mn-lt"/>
                          <a:ea typeface="Times New Roman" panose="02020603050405020304" pitchFamily="18" charset="0"/>
                          <a:cs typeface="Arial" panose="020B0604020202020204" pitchFamily="34" charset="0"/>
                        </a:rPr>
                        <a:t>π.χ., </a:t>
                      </a:r>
                      <a:r>
                        <a:rPr lang="el-GR" sz="1200" b="1" i="1">
                          <a:solidFill>
                            <a:srgbClr val="FF00FF"/>
                          </a:solidFill>
                          <a:effectLst/>
                          <a:latin typeface="+mn-lt"/>
                          <a:ea typeface="Times New Roman" panose="02020603050405020304" pitchFamily="18" charset="0"/>
                          <a:cs typeface="Arial" panose="020B0604020202020204" pitchFamily="34" charset="0"/>
                        </a:rPr>
                        <a:t>19,</a:t>
                      </a:r>
                      <a:r>
                        <a:rPr lang="el-GR" sz="1200" b="1" i="1">
                          <a:solidFill>
                            <a:srgbClr val="000000"/>
                          </a:solidFill>
                          <a:effectLst/>
                          <a:latin typeface="+mn-lt"/>
                          <a:ea typeface="Times New Roman" panose="02020603050405020304" pitchFamily="18" charset="0"/>
                          <a:cs typeface="Arial" panose="020B0604020202020204" pitchFamily="34" charset="0"/>
                        </a:rPr>
                        <a:t> </a:t>
                      </a:r>
                      <a:r>
                        <a:rPr lang="el-GR" sz="1200" b="1" i="1">
                          <a:solidFill>
                            <a:srgbClr val="0070C0"/>
                          </a:solidFill>
                          <a:effectLst/>
                          <a:latin typeface="+mn-lt"/>
                          <a:ea typeface="Times New Roman" panose="02020603050405020304" pitchFamily="18" charset="0"/>
                          <a:cs typeface="Arial" panose="020B0604020202020204" pitchFamily="34" charset="0"/>
                        </a:rPr>
                        <a:t>22 </a:t>
                      </a:r>
                      <a:r>
                        <a:rPr lang="el-GR" sz="1200" b="1" i="1">
                          <a:solidFill>
                            <a:srgbClr val="000000"/>
                          </a:solidFill>
                          <a:effectLst/>
                          <a:latin typeface="+mn-lt"/>
                          <a:ea typeface="Times New Roman" panose="02020603050405020304" pitchFamily="18" charset="0"/>
                          <a:cs typeface="Arial" panose="020B0604020202020204" pitchFamily="34" charset="0"/>
                        </a:rPr>
                        <a:t>αναδιπλώσεις (50%) Μέτρια απόδοση</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0070C0"/>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dirty="0">
                          <a:solidFill>
                            <a:srgbClr val="000000"/>
                          </a:solidFill>
                          <a:effectLst/>
                          <a:latin typeface="+mn-lt"/>
                          <a:ea typeface="Times New Roman" panose="02020603050405020304" pitchFamily="18" charset="0"/>
                          <a:cs typeface="Arial" panose="020B0604020202020204" pitchFamily="34" charset="0"/>
                        </a:rPr>
                        <a:t>Τουλάχιστον </a:t>
                      </a:r>
                      <a:r>
                        <a:rPr lang="el-GR" sz="1200" b="1" i="1" dirty="0">
                          <a:solidFill>
                            <a:srgbClr val="FF00FF"/>
                          </a:solidFill>
                          <a:effectLst/>
                          <a:latin typeface="+mn-lt"/>
                          <a:ea typeface="Times New Roman" panose="02020603050405020304" pitchFamily="18" charset="0"/>
                          <a:cs typeface="Arial" panose="020B0604020202020204" pitchFamily="34" charset="0"/>
                        </a:rPr>
                        <a:t>21,</a:t>
                      </a:r>
                      <a:r>
                        <a:rPr lang="el-GR" sz="1200" dirty="0">
                          <a:solidFill>
                            <a:srgbClr val="000000"/>
                          </a:solidFill>
                          <a:effectLst/>
                          <a:latin typeface="+mn-lt"/>
                          <a:ea typeface="Times New Roman" panose="02020603050405020304" pitchFamily="18" charset="0"/>
                          <a:cs typeface="Arial" panose="020B0604020202020204" pitchFamily="34" charset="0"/>
                        </a:rPr>
                        <a:t> </a:t>
                      </a:r>
                      <a:r>
                        <a:rPr lang="el-GR" sz="1200" b="1" i="1" dirty="0">
                          <a:solidFill>
                            <a:srgbClr val="0070C0"/>
                          </a:solidFill>
                          <a:effectLst/>
                          <a:latin typeface="+mn-lt"/>
                          <a:ea typeface="Times New Roman" panose="02020603050405020304" pitchFamily="18" charset="0"/>
                          <a:cs typeface="Arial" panose="020B0604020202020204" pitchFamily="34" charset="0"/>
                        </a:rPr>
                        <a:t>24,</a:t>
                      </a:r>
                      <a:r>
                        <a:rPr lang="el-GR" sz="1200" dirty="0">
                          <a:solidFill>
                            <a:srgbClr val="000000"/>
                          </a:solidFill>
                          <a:effectLst/>
                          <a:latin typeface="+mn-lt"/>
                          <a:ea typeface="Times New Roman" panose="02020603050405020304" pitchFamily="18" charset="0"/>
                          <a:cs typeface="Arial" panose="020B0604020202020204" pitchFamily="34" charset="0"/>
                        </a:rPr>
                        <a:t> ώστε να πάω στο επόμενο επίπεδο </a:t>
                      </a:r>
                      <a:r>
                        <a:rPr lang="el-GR" sz="1200" b="1" i="1" dirty="0">
                          <a:solidFill>
                            <a:srgbClr val="000000"/>
                          </a:solidFill>
                          <a:effectLst/>
                          <a:latin typeface="+mn-lt"/>
                          <a:ea typeface="Times New Roman" panose="02020603050405020304" pitchFamily="18" charset="0"/>
                          <a:cs typeface="Arial" panose="020B0604020202020204" pitchFamily="34" charset="0"/>
                        </a:rPr>
                        <a:t>60%</a:t>
                      </a:r>
                      <a:endParaRPr lang="el-GR" sz="1200" dirty="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solidFill>
                            <a:srgbClr val="000000"/>
                          </a:solidFill>
                          <a:effectLst/>
                          <a:latin typeface="+mn-lt"/>
                          <a:ea typeface="Times New Roman" panose="02020603050405020304" pitchFamily="18" charset="0"/>
                          <a:cs typeface="Arial" panose="020B0604020202020204" pitchFamily="34" charset="0"/>
                        </a:rPr>
                        <a:t>Θα κάνω 3 φορές την εβδομάδα 2</a:t>
                      </a:r>
                      <a:r>
                        <a:rPr lang="en-GB" sz="1200">
                          <a:solidFill>
                            <a:srgbClr val="000000"/>
                          </a:solidFill>
                          <a:effectLst/>
                          <a:latin typeface="+mn-lt"/>
                          <a:ea typeface="Times New Roman" panose="02020603050405020304" pitchFamily="18" charset="0"/>
                          <a:cs typeface="Arial" panose="020B0604020202020204" pitchFamily="34" charset="0"/>
                        </a:rPr>
                        <a:t>x</a:t>
                      </a:r>
                      <a:r>
                        <a:rPr lang="el-GR" sz="1200">
                          <a:solidFill>
                            <a:srgbClr val="FF00FF"/>
                          </a:solidFill>
                          <a:effectLst/>
                          <a:latin typeface="+mn-lt"/>
                          <a:ea typeface="Times New Roman" panose="02020603050405020304" pitchFamily="18" charset="0"/>
                          <a:cs typeface="Arial" panose="020B0604020202020204" pitchFamily="34" charset="0"/>
                        </a:rPr>
                        <a:t>16</a:t>
                      </a:r>
                      <a:r>
                        <a:rPr lang="el-GR" sz="1200">
                          <a:solidFill>
                            <a:srgbClr val="000000"/>
                          </a:solidFill>
                          <a:effectLst/>
                          <a:latin typeface="+mn-lt"/>
                          <a:ea typeface="Times New Roman" panose="02020603050405020304" pitchFamily="18" charset="0"/>
                          <a:cs typeface="Arial" panose="020B0604020202020204" pitchFamily="34" charset="0"/>
                        </a:rPr>
                        <a:t>-</a:t>
                      </a:r>
                      <a:r>
                        <a:rPr lang="el-GR" sz="1200">
                          <a:solidFill>
                            <a:srgbClr val="0070C0"/>
                          </a:solidFill>
                          <a:effectLst/>
                          <a:latin typeface="+mn-lt"/>
                          <a:ea typeface="Times New Roman" panose="02020603050405020304" pitchFamily="18" charset="0"/>
                          <a:cs typeface="Arial" panose="020B0604020202020204" pitchFamily="34" charset="0"/>
                        </a:rPr>
                        <a:t>19</a:t>
                      </a:r>
                      <a:r>
                        <a:rPr lang="el-GR" sz="1200">
                          <a:solidFill>
                            <a:srgbClr val="000000"/>
                          </a:solidFill>
                          <a:effectLst/>
                          <a:latin typeface="+mn-lt"/>
                          <a:ea typeface="Times New Roman" panose="02020603050405020304" pitchFamily="18" charset="0"/>
                          <a:cs typeface="Arial" panose="020B0604020202020204" pitchFamily="34" charset="0"/>
                        </a:rPr>
                        <a:t> γρήγορες αναδιπλώσεις</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extLst>
                  <a:ext uri="{0D108BD9-81ED-4DB2-BD59-A6C34878D82A}">
                    <a16:rowId xmlns:a16="http://schemas.microsoft.com/office/drawing/2014/main" val="2812088802"/>
                  </a:ext>
                </a:extLst>
              </a:tr>
              <a:tr h="1321635">
                <a:tc>
                  <a:txBody>
                    <a:bodyPr/>
                    <a:lstStyle/>
                    <a:p>
                      <a:pPr algn="ctr">
                        <a:spcAft>
                          <a:spcPts val="800"/>
                        </a:spcAft>
                      </a:pPr>
                      <a:r>
                        <a:rPr lang="el-GR" sz="1200" b="1" i="1">
                          <a:solidFill>
                            <a:srgbClr val="FFFF00"/>
                          </a:solidFill>
                          <a:effectLst/>
                          <a:latin typeface="+mn-lt"/>
                          <a:ea typeface="Calibri" panose="020F0502020204030204" pitchFamily="34" charset="0"/>
                          <a:cs typeface="Arial" panose="020B0604020202020204" pitchFamily="34" charset="0"/>
                        </a:rPr>
                        <a:t>2.</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i="1">
                          <a:solidFill>
                            <a:srgbClr val="FFFFFF"/>
                          </a:solidFill>
                          <a:effectLst/>
                          <a:latin typeface="+mn-lt"/>
                          <a:ea typeface="Times New Roman" panose="02020603050405020304" pitchFamily="18" charset="0"/>
                          <a:cs typeface="Arial" panose="020B0604020202020204" pitchFamily="34" charset="0"/>
                        </a:rPr>
                        <a:t>Κάμψεις-εκτάσεις αγκώνων</a:t>
                      </a:r>
                      <a:endParaRPr lang="el-GR" sz="1200">
                        <a:effectLst/>
                        <a:latin typeface="+mn-lt"/>
                        <a:ea typeface="Calibri" panose="020F0502020204030204" pitchFamily="34" charset="0"/>
                        <a:cs typeface="Arial" panose="020B0604020202020204" pitchFamily="34" charset="0"/>
                      </a:endParaRPr>
                    </a:p>
                    <a:p>
                      <a:pPr algn="ctr">
                        <a:spcAft>
                          <a:spcPts val="800"/>
                        </a:spcAft>
                      </a:pPr>
                      <a:r>
                        <a:rPr lang="el-GR" sz="1200" b="1" i="1">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200" b="1" i="1">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0070C0"/>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b="1" i="1">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a:effectLst/>
                          <a:latin typeface="+mn-lt"/>
                          <a:ea typeface="Times New Roman" panose="02020603050405020304" pitchFamily="18" charset="0"/>
                          <a:cs typeface="Arial" panose="020B0604020202020204" pitchFamily="34" charset="0"/>
                        </a:rPr>
                        <a:t> </a:t>
                      </a:r>
                      <a:endParaRPr lang="el-GR" sz="120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200" dirty="0">
                          <a:effectLst/>
                          <a:latin typeface="+mn-lt"/>
                          <a:ea typeface="Times New Roman" panose="02020603050405020304" pitchFamily="18" charset="0"/>
                          <a:cs typeface="Arial" panose="020B0604020202020204" pitchFamily="34" charset="0"/>
                        </a:rPr>
                        <a:t> </a:t>
                      </a:r>
                      <a:endParaRPr lang="el-GR" sz="1200" dirty="0">
                        <a:effectLst/>
                        <a:latin typeface="+mn-lt"/>
                        <a:ea typeface="Calibri" panose="020F0502020204030204" pitchFamily="34" charset="0"/>
                        <a:cs typeface="Arial" panose="020B0604020202020204" pitchFamily="34" charset="0"/>
                      </a:endParaRPr>
                    </a:p>
                  </a:txBody>
                  <a:tcPr marL="52407" marR="52407"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extLst>
                  <a:ext uri="{0D108BD9-81ED-4DB2-BD59-A6C34878D82A}">
                    <a16:rowId xmlns:a16="http://schemas.microsoft.com/office/drawing/2014/main" val="4050280922"/>
                  </a:ext>
                </a:extLst>
              </a:tr>
            </a:tbl>
          </a:graphicData>
        </a:graphic>
      </p:graphicFrame>
    </p:spTree>
    <p:extLst>
      <p:ext uri="{BB962C8B-B14F-4D97-AF65-F5344CB8AC3E}">
        <p14:creationId xmlns:p14="http://schemas.microsoft.com/office/powerpoint/2010/main" val="119924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graphicFrame>
        <p:nvGraphicFramePr>
          <p:cNvPr id="2" name="Πίνακας 1">
            <a:extLst>
              <a:ext uri="{FF2B5EF4-FFF2-40B4-BE49-F238E27FC236}">
                <a16:creationId xmlns:a16="http://schemas.microsoft.com/office/drawing/2014/main" id="{5B7EDDA8-8A84-371A-5948-BCF28E1E203A}"/>
              </a:ext>
            </a:extLst>
          </p:cNvPr>
          <p:cNvGraphicFramePr>
            <a:graphicFrameLocks noGrp="1"/>
          </p:cNvGraphicFramePr>
          <p:nvPr>
            <p:extLst>
              <p:ext uri="{D42A27DB-BD31-4B8C-83A1-F6EECF244321}">
                <p14:modId xmlns:p14="http://schemas.microsoft.com/office/powerpoint/2010/main" val="1987766722"/>
              </p:ext>
            </p:extLst>
          </p:nvPr>
        </p:nvGraphicFramePr>
        <p:xfrm>
          <a:off x="0" y="1083554"/>
          <a:ext cx="9144000" cy="4830812"/>
        </p:xfrm>
        <a:graphic>
          <a:graphicData uri="http://schemas.openxmlformats.org/drawingml/2006/table">
            <a:tbl>
              <a:tblPr firstRow="1" firstCol="1" bandRow="1"/>
              <a:tblGrid>
                <a:gridCol w="1322504">
                  <a:extLst>
                    <a:ext uri="{9D8B030D-6E8A-4147-A177-3AD203B41FA5}">
                      <a16:colId xmlns:a16="http://schemas.microsoft.com/office/drawing/2014/main" val="2369055956"/>
                    </a:ext>
                  </a:extLst>
                </a:gridCol>
                <a:gridCol w="914400">
                  <a:extLst>
                    <a:ext uri="{9D8B030D-6E8A-4147-A177-3AD203B41FA5}">
                      <a16:colId xmlns:a16="http://schemas.microsoft.com/office/drawing/2014/main" val="3177108717"/>
                    </a:ext>
                  </a:extLst>
                </a:gridCol>
                <a:gridCol w="1130726">
                  <a:extLst>
                    <a:ext uri="{9D8B030D-6E8A-4147-A177-3AD203B41FA5}">
                      <a16:colId xmlns:a16="http://schemas.microsoft.com/office/drawing/2014/main" val="1845376065"/>
                    </a:ext>
                  </a:extLst>
                </a:gridCol>
                <a:gridCol w="978071">
                  <a:extLst>
                    <a:ext uri="{9D8B030D-6E8A-4147-A177-3AD203B41FA5}">
                      <a16:colId xmlns:a16="http://schemas.microsoft.com/office/drawing/2014/main" val="2880905442"/>
                    </a:ext>
                  </a:extLst>
                </a:gridCol>
                <a:gridCol w="978838">
                  <a:extLst>
                    <a:ext uri="{9D8B030D-6E8A-4147-A177-3AD203B41FA5}">
                      <a16:colId xmlns:a16="http://schemas.microsoft.com/office/drawing/2014/main" val="3120175200"/>
                    </a:ext>
                  </a:extLst>
                </a:gridCol>
                <a:gridCol w="1087767">
                  <a:extLst>
                    <a:ext uri="{9D8B030D-6E8A-4147-A177-3AD203B41FA5}">
                      <a16:colId xmlns:a16="http://schemas.microsoft.com/office/drawing/2014/main" val="1420066935"/>
                    </a:ext>
                  </a:extLst>
                </a:gridCol>
                <a:gridCol w="1087767">
                  <a:extLst>
                    <a:ext uri="{9D8B030D-6E8A-4147-A177-3AD203B41FA5}">
                      <a16:colId xmlns:a16="http://schemas.microsoft.com/office/drawing/2014/main" val="4185014553"/>
                    </a:ext>
                  </a:extLst>
                </a:gridCol>
                <a:gridCol w="113534">
                  <a:extLst>
                    <a:ext uri="{9D8B030D-6E8A-4147-A177-3AD203B41FA5}">
                      <a16:colId xmlns:a16="http://schemas.microsoft.com/office/drawing/2014/main" val="2343252832"/>
                    </a:ext>
                  </a:extLst>
                </a:gridCol>
                <a:gridCol w="113534">
                  <a:extLst>
                    <a:ext uri="{9D8B030D-6E8A-4147-A177-3AD203B41FA5}">
                      <a16:colId xmlns:a16="http://schemas.microsoft.com/office/drawing/2014/main" val="1102146931"/>
                    </a:ext>
                  </a:extLst>
                </a:gridCol>
                <a:gridCol w="1416859">
                  <a:extLst>
                    <a:ext uri="{9D8B030D-6E8A-4147-A177-3AD203B41FA5}">
                      <a16:colId xmlns:a16="http://schemas.microsoft.com/office/drawing/2014/main" val="1994535606"/>
                    </a:ext>
                  </a:extLst>
                </a:gridCol>
              </a:tblGrid>
              <a:tr h="676549">
                <a:tc>
                  <a:txBody>
                    <a:bodyPr/>
                    <a:lstStyle/>
                    <a:p>
                      <a:pPr algn="ctr">
                        <a:spcAft>
                          <a:spcPts val="800"/>
                        </a:spcAft>
                      </a:pPr>
                      <a:r>
                        <a:rPr lang="el-GR" sz="1400" b="1" i="1" dirty="0">
                          <a:solidFill>
                            <a:srgbClr val="FFFF00"/>
                          </a:solidFill>
                          <a:effectLst/>
                          <a:latin typeface="+mn-lt"/>
                          <a:ea typeface="Times New Roman" panose="02020603050405020304" pitchFamily="18" charset="0"/>
                          <a:cs typeface="Arial" panose="020B0604020202020204" pitchFamily="34" charset="0"/>
                        </a:rPr>
                        <a:t>3.</a:t>
                      </a:r>
                      <a:endParaRPr lang="el-GR" sz="1400" dirty="0">
                        <a:effectLst/>
                        <a:latin typeface="+mn-lt"/>
                        <a:ea typeface="Calibri" panose="020F0502020204030204" pitchFamily="34" charset="0"/>
                        <a:cs typeface="Arial" panose="020B0604020202020204" pitchFamily="34" charset="0"/>
                      </a:endParaRPr>
                    </a:p>
                    <a:p>
                      <a:pPr algn="ctr">
                        <a:spcAft>
                          <a:spcPts val="800"/>
                        </a:spcAft>
                      </a:pPr>
                      <a:r>
                        <a:rPr lang="el-GR" sz="1400" b="1" i="1" dirty="0">
                          <a:solidFill>
                            <a:srgbClr val="FFFFFF"/>
                          </a:solidFill>
                          <a:effectLst/>
                          <a:latin typeface="+mn-lt"/>
                          <a:ea typeface="Calibri" panose="020F0502020204030204" pitchFamily="34" charset="0"/>
                          <a:cs typeface="Arial" panose="020B0604020202020204" pitchFamily="34" charset="0"/>
                        </a:rPr>
                        <a:t>Δίπλωση από εδραία θέση</a:t>
                      </a:r>
                      <a:endParaRPr lang="el-GR" sz="1400" dirty="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0070C0"/>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gridSpan="2">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hMerge="1">
                  <a:txBody>
                    <a:bodyPr/>
                    <a:lstStyle/>
                    <a:p>
                      <a:endParaRPr lang="el-GR"/>
                    </a:p>
                  </a:txBody>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extLst>
                  <a:ext uri="{0D108BD9-81ED-4DB2-BD59-A6C34878D82A}">
                    <a16:rowId xmlns:a16="http://schemas.microsoft.com/office/drawing/2014/main" val="1503407094"/>
                  </a:ext>
                </a:extLst>
              </a:tr>
              <a:tr h="1234172">
                <a:tc>
                  <a:txBody>
                    <a:bodyPr/>
                    <a:lstStyle/>
                    <a:p>
                      <a:pPr algn="ctr">
                        <a:spcAft>
                          <a:spcPts val="800"/>
                        </a:spcAft>
                      </a:pPr>
                      <a:r>
                        <a:rPr lang="el-GR" sz="1400" b="1" i="1">
                          <a:solidFill>
                            <a:srgbClr val="FFFF00"/>
                          </a:solidFill>
                          <a:effectLst/>
                          <a:latin typeface="+mn-lt"/>
                          <a:ea typeface="Times New Roman" panose="02020603050405020304" pitchFamily="18" charset="0"/>
                          <a:cs typeface="Arial" panose="020B0604020202020204" pitchFamily="34" charset="0"/>
                        </a:rPr>
                        <a:t>4.</a:t>
                      </a:r>
                      <a:endParaRPr lang="el-GR" sz="1400">
                        <a:effectLst/>
                        <a:latin typeface="+mn-lt"/>
                        <a:ea typeface="Calibri" panose="020F0502020204030204" pitchFamily="34" charset="0"/>
                        <a:cs typeface="Arial" panose="020B0604020202020204" pitchFamily="34" charset="0"/>
                      </a:endParaRPr>
                    </a:p>
                    <a:p>
                      <a:pPr algn="ctr">
                        <a:spcAft>
                          <a:spcPts val="800"/>
                        </a:spcAft>
                      </a:pPr>
                      <a:r>
                        <a:rPr lang="el-GR" sz="1400" b="1" i="1">
                          <a:solidFill>
                            <a:srgbClr val="FFFFFF"/>
                          </a:solidFill>
                          <a:effectLst/>
                          <a:latin typeface="+mn-lt"/>
                          <a:ea typeface="Times New Roman" panose="02020603050405020304" pitchFamily="18" charset="0"/>
                          <a:cs typeface="Arial" panose="020B0604020202020204" pitchFamily="34" charset="0"/>
                        </a:rPr>
                        <a:t>Ανέβασμα σε σκαλοπάτι για 3 λεπτά</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0070C0"/>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gridSpan="2">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tc hMerge="1">
                  <a:txBody>
                    <a:bodyPr/>
                    <a:lstStyle/>
                    <a:p>
                      <a:endParaRPr lang="el-GR"/>
                    </a:p>
                  </a:txBody>
                  <a:tcPr/>
                </a:tc>
                <a:tc>
                  <a:txBody>
                    <a:bodyPr/>
                    <a:lstStyle/>
                    <a:p>
                      <a:pPr algn="ctr">
                        <a:spcAft>
                          <a:spcPts val="800"/>
                        </a:spcAft>
                      </a:pPr>
                      <a:r>
                        <a:rPr lang="el-GR" sz="1400">
                          <a:effectLst/>
                          <a:latin typeface="+mn-lt"/>
                          <a:ea typeface="Times New Roman" panose="02020603050405020304" pitchFamily="18"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185E98"/>
                      </a:solidFill>
                      <a:prstDash val="solid"/>
                      <a:round/>
                      <a:headEnd type="none" w="med" len="med"/>
                      <a:tailEnd type="none" w="med" len="med"/>
                    </a:lnT>
                    <a:lnB w="12700" cap="flat" cmpd="sng" algn="ctr">
                      <a:solidFill>
                        <a:srgbClr val="185E98"/>
                      </a:solidFill>
                      <a:prstDash val="solid"/>
                      <a:round/>
                      <a:headEnd type="none" w="med" len="med"/>
                      <a:tailEnd type="none" w="med" len="med"/>
                    </a:lnB>
                    <a:solidFill>
                      <a:srgbClr val="FEFFDD"/>
                    </a:solidFill>
                  </a:tcPr>
                </a:tc>
                <a:extLst>
                  <a:ext uri="{0D108BD9-81ED-4DB2-BD59-A6C34878D82A}">
                    <a16:rowId xmlns:a16="http://schemas.microsoft.com/office/drawing/2014/main" val="3676179112"/>
                  </a:ext>
                </a:extLst>
              </a:tr>
              <a:tr h="1860509">
                <a:tc gridSpan="10">
                  <a:txBody>
                    <a:bodyPr/>
                    <a:lstStyle/>
                    <a:p>
                      <a:pPr marL="111760" algn="ctr">
                        <a:spcAft>
                          <a:spcPts val="800"/>
                        </a:spcAft>
                      </a:pPr>
                      <a:r>
                        <a:rPr lang="el-GR" sz="1400" b="1" i="1">
                          <a:solidFill>
                            <a:srgbClr val="FFFFFF"/>
                          </a:solidFill>
                          <a:effectLst/>
                          <a:latin typeface="+mn-lt"/>
                          <a:ea typeface="Calibri" panose="020F0502020204030204" pitchFamily="34" charset="0"/>
                          <a:cs typeface="Arial" panose="020B0604020202020204" pitchFamily="34" charset="0"/>
                        </a:rPr>
                        <a:t>Δεσμεύομαι ότι θα τηρήσω το πρόγραμμά μου </a:t>
                      </a:r>
                      <a:r>
                        <a:rPr lang="el-GR" sz="1400">
                          <a:solidFill>
                            <a:srgbClr val="00B050"/>
                          </a:solidFill>
                          <a:effectLst/>
                          <a:latin typeface="+mn-lt"/>
                          <a:ea typeface="Calibri" panose="020F0502020204030204" pitchFamily="34" charset="0"/>
                          <a:cs typeface="Arial" panose="020B0604020202020204" pitchFamily="34" charset="0"/>
                        </a:rPr>
                        <a:t>ΝΑΙ: </a:t>
                      </a:r>
                      <a:r>
                        <a:rPr lang="el-GR" sz="1400">
                          <a:solidFill>
                            <a:srgbClr val="00B050"/>
                          </a:solidFill>
                          <a:effectLst/>
                          <a:latin typeface="+mn-lt"/>
                          <a:ea typeface="Calibri" panose="020F0502020204030204" pitchFamily="34" charset="0"/>
                          <a:cs typeface="Calibri" panose="020F0502020204030204" pitchFamily="34" charset="0"/>
                          <a:sym typeface="Wingdings" panose="05000000000000000000" pitchFamily="2" charset="2"/>
                        </a:rPr>
                        <a:t></a:t>
                      </a:r>
                      <a:r>
                        <a:rPr lang="el-GR" sz="1400">
                          <a:solidFill>
                            <a:srgbClr val="00B050"/>
                          </a:solidFill>
                          <a:effectLst/>
                          <a:latin typeface="+mn-lt"/>
                          <a:ea typeface="Calibri" panose="020F0502020204030204" pitchFamily="34" charset="0"/>
                          <a:cs typeface="Arial" panose="020B0604020202020204" pitchFamily="34" charset="0"/>
                        </a:rPr>
                        <a:t>      </a:t>
                      </a:r>
                      <a:r>
                        <a:rPr lang="el-GR" sz="1400">
                          <a:solidFill>
                            <a:srgbClr val="FF0000"/>
                          </a:solidFill>
                          <a:effectLst/>
                          <a:latin typeface="+mn-lt"/>
                          <a:ea typeface="Calibri" panose="020F0502020204030204" pitchFamily="34" charset="0"/>
                          <a:cs typeface="Arial" panose="020B0604020202020204" pitchFamily="34" charset="0"/>
                        </a:rPr>
                        <a:t>ΟΧΙ: </a:t>
                      </a:r>
                      <a:r>
                        <a:rPr lang="el-GR" sz="1400">
                          <a:solidFill>
                            <a:srgbClr val="FF0000"/>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l-GR" sz="1400">
                        <a:effectLst/>
                        <a:latin typeface="+mn-lt"/>
                        <a:ea typeface="Calibri" panose="020F0502020204030204" pitchFamily="34" charset="0"/>
                        <a:cs typeface="Arial" panose="020B0604020202020204" pitchFamily="34" charset="0"/>
                      </a:endParaRPr>
                    </a:p>
                    <a:p>
                      <a:pPr marL="111760" algn="ctr">
                        <a:spcAft>
                          <a:spcPts val="800"/>
                        </a:spcAft>
                      </a:pPr>
                      <a:r>
                        <a:rPr lang="el-GR" sz="1400" b="1" i="1">
                          <a:solidFill>
                            <a:srgbClr val="FFFFFF"/>
                          </a:solidFill>
                          <a:effectLst/>
                          <a:latin typeface="+mn-lt"/>
                          <a:ea typeface="Calibri" panose="020F0502020204030204" pitchFamily="34" charset="0"/>
                          <a:cs typeface="Arial" panose="020B0604020202020204" pitchFamily="34" charset="0"/>
                        </a:rPr>
                        <a:t>Εάν </a:t>
                      </a:r>
                      <a:r>
                        <a:rPr lang="el-GR" sz="1400" b="1" i="1">
                          <a:solidFill>
                            <a:srgbClr val="FF0000"/>
                          </a:solidFill>
                          <a:effectLst/>
                          <a:latin typeface="+mn-lt"/>
                          <a:ea typeface="Calibri" panose="020F0502020204030204" pitchFamily="34" charset="0"/>
                          <a:cs typeface="Arial" panose="020B0604020202020204" pitchFamily="34" charset="0"/>
                        </a:rPr>
                        <a:t>ΟΧΙ</a:t>
                      </a:r>
                      <a:r>
                        <a:rPr lang="el-GR" sz="1400" b="1" i="1">
                          <a:solidFill>
                            <a:srgbClr val="FFFFFF"/>
                          </a:solidFill>
                          <a:effectLst/>
                          <a:latin typeface="+mn-lt"/>
                          <a:ea typeface="Calibri" panose="020F0502020204030204" pitchFamily="34" charset="0"/>
                          <a:cs typeface="Arial" panose="020B0604020202020204" pitchFamily="34" charset="0"/>
                        </a:rPr>
                        <a:t>, ίσως θα βοηθούσε να εξηγήσεις το γιατί, ποιο είναι το εμπόδιο που δεν σε αφήνει να εφαρμόσεις το πρόγραμμά σου; _________________________________________________________________________________________________________</a:t>
                      </a:r>
                      <a:endParaRPr lang="el-GR" sz="1400">
                        <a:effectLst/>
                        <a:latin typeface="+mn-lt"/>
                        <a:ea typeface="Calibri" panose="020F0502020204030204" pitchFamily="34" charset="0"/>
                        <a:cs typeface="Arial" panose="020B0604020202020204" pitchFamily="34" charset="0"/>
                      </a:endParaRPr>
                    </a:p>
                    <a:p>
                      <a:pPr marL="111760" algn="ctr">
                        <a:spcAft>
                          <a:spcPts val="800"/>
                        </a:spcAft>
                      </a:pPr>
                      <a:r>
                        <a:rPr lang="el-GR" sz="1400" b="1" i="1">
                          <a:solidFill>
                            <a:srgbClr val="FFFFFF"/>
                          </a:solidFill>
                          <a:effectLst/>
                          <a:latin typeface="+mn-lt"/>
                          <a:ea typeface="Calibri" panose="020F0502020204030204" pitchFamily="34" charset="0"/>
                          <a:cs typeface="Arial" panose="020B0604020202020204" pitchFamily="34" charset="0"/>
                        </a:rPr>
                        <a:t>Μπορείς να αλλάξεις κάτι που θα σε βοηθήσει να εφαρμόσεις το πρόγραμμά σου για να πετύχεις τους στόχους σου;</a:t>
                      </a:r>
                      <a:r>
                        <a:rPr lang="el-GR" sz="1400" b="1">
                          <a:solidFill>
                            <a:srgbClr val="00B050"/>
                          </a:solidFill>
                          <a:effectLst/>
                          <a:latin typeface="+mn-lt"/>
                          <a:ea typeface="Calibri" panose="020F0502020204030204" pitchFamily="34"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p>
                      <a:pPr marL="111760" marR="1124585" algn="r">
                        <a:spcAft>
                          <a:spcPts val="800"/>
                        </a:spcAft>
                      </a:pPr>
                      <a:r>
                        <a:rPr lang="el-GR" sz="1400">
                          <a:solidFill>
                            <a:srgbClr val="00B050"/>
                          </a:solidFill>
                          <a:effectLst/>
                          <a:latin typeface="+mn-lt"/>
                          <a:ea typeface="Calibri" panose="020F0502020204030204" pitchFamily="34" charset="0"/>
                          <a:cs typeface="Arial" panose="020B0604020202020204" pitchFamily="34" charset="0"/>
                        </a:rPr>
                        <a:t>ΝΑΙ: </a:t>
                      </a:r>
                      <a:r>
                        <a:rPr lang="el-GR" sz="1400">
                          <a:solidFill>
                            <a:srgbClr val="00B050"/>
                          </a:solidFill>
                          <a:effectLst/>
                          <a:latin typeface="+mn-lt"/>
                          <a:ea typeface="Calibri" panose="020F0502020204030204" pitchFamily="34" charset="0"/>
                          <a:cs typeface="Calibri" panose="020F0502020204030204" pitchFamily="34" charset="0"/>
                          <a:sym typeface="Wingdings" panose="05000000000000000000" pitchFamily="2" charset="2"/>
                        </a:rPr>
                        <a:t></a:t>
                      </a:r>
                      <a:r>
                        <a:rPr lang="el-GR" sz="1400">
                          <a:solidFill>
                            <a:srgbClr val="00B050"/>
                          </a:solidFill>
                          <a:effectLst/>
                          <a:latin typeface="+mn-lt"/>
                          <a:ea typeface="Calibri" panose="020F0502020204030204" pitchFamily="34" charset="0"/>
                          <a:cs typeface="Arial" panose="020B0604020202020204" pitchFamily="34" charset="0"/>
                        </a:rPr>
                        <a:t>      </a:t>
                      </a:r>
                      <a:r>
                        <a:rPr lang="el-GR" sz="1400">
                          <a:solidFill>
                            <a:srgbClr val="FF0000"/>
                          </a:solidFill>
                          <a:effectLst/>
                          <a:latin typeface="+mn-lt"/>
                          <a:ea typeface="Calibri" panose="020F0502020204030204" pitchFamily="34" charset="0"/>
                          <a:cs typeface="Arial" panose="020B0604020202020204" pitchFamily="34" charset="0"/>
                        </a:rPr>
                        <a:t>ΟΧΙ: </a:t>
                      </a:r>
                      <a:r>
                        <a:rPr lang="el-GR" sz="1400">
                          <a:solidFill>
                            <a:srgbClr val="FF0000"/>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l-GR" sz="1400">
                        <a:effectLst/>
                        <a:latin typeface="+mn-lt"/>
                        <a:ea typeface="Calibri" panose="020F0502020204030204" pitchFamily="34" charset="0"/>
                        <a:cs typeface="Arial" panose="020B0604020202020204" pitchFamily="34" charset="0"/>
                      </a:endParaRPr>
                    </a:p>
                    <a:p>
                      <a:pPr marL="111760" algn="ctr">
                        <a:spcAft>
                          <a:spcPts val="800"/>
                        </a:spcAft>
                      </a:pPr>
                      <a:r>
                        <a:rPr lang="el-GR" sz="1400" b="1" i="1">
                          <a:solidFill>
                            <a:srgbClr val="FFFFFF"/>
                          </a:solidFill>
                          <a:effectLst/>
                          <a:latin typeface="+mn-lt"/>
                          <a:ea typeface="Times New Roman" panose="02020603050405020304" pitchFamily="18" charset="0"/>
                          <a:cs typeface="Arial" panose="020B0604020202020204" pitchFamily="34" charset="0"/>
                        </a:rPr>
                        <a:t>Εάν ΝΑΙ, μπορείς τώρα να δεσμευτείς ότι θα </a:t>
                      </a:r>
                      <a:r>
                        <a:rPr lang="el-GR" sz="1400" b="1" i="1">
                          <a:solidFill>
                            <a:srgbClr val="FFFFFF"/>
                          </a:solidFill>
                          <a:effectLst/>
                          <a:latin typeface="+mn-lt"/>
                          <a:ea typeface="Calibri" panose="020F0502020204030204" pitchFamily="34" charset="0"/>
                          <a:cs typeface="Arial" panose="020B0604020202020204" pitchFamily="34" charset="0"/>
                        </a:rPr>
                        <a:t>εφαρμόσεις το πρόγραμμά σου για να πετύχεις τους στόχους σου;</a:t>
                      </a:r>
                      <a:r>
                        <a:rPr lang="el-GR" sz="1400" b="1">
                          <a:solidFill>
                            <a:srgbClr val="00B050"/>
                          </a:solidFill>
                          <a:effectLst/>
                          <a:latin typeface="+mn-lt"/>
                          <a:ea typeface="Calibri" panose="020F0502020204030204" pitchFamily="34" charset="0"/>
                          <a:cs typeface="Arial" panose="020B0604020202020204" pitchFamily="34" charset="0"/>
                        </a:rPr>
                        <a:t> </a:t>
                      </a:r>
                      <a:endParaRPr lang="el-GR" sz="1400">
                        <a:effectLst/>
                        <a:latin typeface="+mn-lt"/>
                        <a:ea typeface="Calibri" panose="020F0502020204030204" pitchFamily="34" charset="0"/>
                        <a:cs typeface="Arial" panose="020B0604020202020204" pitchFamily="34" charset="0"/>
                      </a:endParaRPr>
                    </a:p>
                    <a:p>
                      <a:pPr marL="111760" marR="1124585" algn="r">
                        <a:spcAft>
                          <a:spcPts val="800"/>
                        </a:spcAft>
                      </a:pPr>
                      <a:r>
                        <a:rPr lang="el-GR" sz="1400">
                          <a:solidFill>
                            <a:srgbClr val="00B050"/>
                          </a:solidFill>
                          <a:effectLst/>
                          <a:latin typeface="+mn-lt"/>
                          <a:ea typeface="Calibri" panose="020F0502020204030204" pitchFamily="34" charset="0"/>
                          <a:cs typeface="Arial" panose="020B0604020202020204" pitchFamily="34" charset="0"/>
                        </a:rPr>
                        <a:t>ΝΑΙ: </a:t>
                      </a:r>
                      <a:r>
                        <a:rPr lang="el-GR" sz="1400">
                          <a:solidFill>
                            <a:srgbClr val="00B050"/>
                          </a:solidFill>
                          <a:effectLst/>
                          <a:latin typeface="+mn-lt"/>
                          <a:ea typeface="Calibri" panose="020F0502020204030204" pitchFamily="34" charset="0"/>
                          <a:cs typeface="Calibri" panose="020F0502020204030204" pitchFamily="34" charset="0"/>
                          <a:sym typeface="Wingdings" panose="05000000000000000000" pitchFamily="2" charset="2"/>
                        </a:rPr>
                        <a:t></a:t>
                      </a:r>
                      <a:r>
                        <a:rPr lang="el-GR" sz="1400">
                          <a:solidFill>
                            <a:srgbClr val="00B050"/>
                          </a:solidFill>
                          <a:effectLst/>
                          <a:latin typeface="+mn-lt"/>
                          <a:ea typeface="Calibri" panose="020F0502020204030204" pitchFamily="34" charset="0"/>
                          <a:cs typeface="Arial" panose="020B0604020202020204" pitchFamily="34" charset="0"/>
                        </a:rPr>
                        <a:t>      </a:t>
                      </a:r>
                      <a:r>
                        <a:rPr lang="el-GR" sz="1400">
                          <a:solidFill>
                            <a:srgbClr val="FF0000"/>
                          </a:solidFill>
                          <a:effectLst/>
                          <a:latin typeface="+mn-lt"/>
                          <a:ea typeface="Calibri" panose="020F0502020204030204" pitchFamily="34" charset="0"/>
                          <a:cs typeface="Arial" panose="020B0604020202020204" pitchFamily="34" charset="0"/>
                        </a:rPr>
                        <a:t>ΟΧΙ: </a:t>
                      </a:r>
                      <a:r>
                        <a:rPr lang="el-GR" sz="1400">
                          <a:solidFill>
                            <a:srgbClr val="FF0000"/>
                          </a:solidFill>
                          <a:effectLst/>
                          <a:latin typeface="+mn-lt"/>
                          <a:ea typeface="Calibri" panose="020F0502020204030204" pitchFamily="34" charset="0"/>
                          <a:cs typeface="Calibri" panose="020F0502020204030204" pitchFamily="34" charset="0"/>
                          <a:sym typeface="Wingdings" panose="05000000000000000000" pitchFamily="2" charset="2"/>
                        </a:rPr>
                        <a:t></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185E98"/>
                      </a:solidFill>
                      <a:prstDash val="solid"/>
                      <a:round/>
                      <a:headEnd type="none" w="med" len="med"/>
                      <a:tailEnd type="none" w="med" len="med"/>
                    </a:lnL>
                    <a:lnR w="12700" cap="flat" cmpd="sng" algn="ctr">
                      <a:solidFill>
                        <a:srgbClr val="185E9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5E98"/>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72044730"/>
                  </a:ext>
                </a:extLst>
              </a:tr>
              <a:tr h="349507">
                <a:tc gridSpan="8">
                  <a:txBody>
                    <a:bodyPr/>
                    <a:lstStyle/>
                    <a:p>
                      <a:pPr algn="ctr">
                        <a:spcAft>
                          <a:spcPts val="800"/>
                        </a:spcAft>
                      </a:pPr>
                      <a:r>
                        <a:rPr lang="el-GR" sz="1400" b="1" i="1">
                          <a:solidFill>
                            <a:srgbClr val="FFFFFF"/>
                          </a:solidFill>
                          <a:effectLst/>
                          <a:latin typeface="+mn-lt"/>
                          <a:ea typeface="Calibri" panose="020F0502020204030204" pitchFamily="34" charset="0"/>
                          <a:cs typeface="Arial" panose="020B0604020202020204" pitchFamily="34" charset="0"/>
                        </a:rPr>
                        <a:t>Αξιολόγηση εκπαιδευτικού ΦΑ                     Ε: Εξαιρετικό            ΠΚ: Πολύ καλό            Κ: Καλό           Α: Αδύναμο</a:t>
                      </a:r>
                      <a:endParaRPr lang="el-GR" sz="1400">
                        <a:effectLst/>
                        <a:latin typeface="+mn-lt"/>
                        <a:ea typeface="Calibri" panose="020F0502020204030204" pitchFamily="34" charset="0"/>
                        <a:cs typeface="Arial" panose="020B0604020202020204" pitchFamily="34" charset="0"/>
                      </a:endParaRPr>
                    </a:p>
                  </a:txBody>
                  <a:tcPr marL="65329" marR="65329" marT="0" marB="0" anchor="ctr">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184E7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spcAft>
                          <a:spcPts val="800"/>
                        </a:spcAft>
                      </a:pPr>
                      <a:endParaRPr lang="el-GR" sz="1400" dirty="0">
                        <a:effectLst/>
                        <a:latin typeface="+mn-lt"/>
                        <a:ea typeface="Calibri" panose="020F0502020204030204" pitchFamily="34" charset="0"/>
                        <a:cs typeface="Arial" panose="020B0604020202020204" pitchFamily="34" charset="0"/>
                      </a:endParaRPr>
                    </a:p>
                  </a:txBody>
                  <a:tcPr marL="65329" marR="65329" marT="0" marB="0" anchor="ctr">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184E72"/>
                    </a:solidFill>
                  </a:tcPr>
                </a:tc>
                <a:tc hMerge="1">
                  <a:txBody>
                    <a:bodyPr/>
                    <a:lstStyle/>
                    <a:p>
                      <a:endParaRPr lang="el-GR"/>
                    </a:p>
                  </a:txBody>
                  <a:tcPr/>
                </a:tc>
                <a:extLst>
                  <a:ext uri="{0D108BD9-81ED-4DB2-BD59-A6C34878D82A}">
                    <a16:rowId xmlns:a16="http://schemas.microsoft.com/office/drawing/2014/main" val="2869403558"/>
                  </a:ext>
                </a:extLst>
              </a:tr>
            </a:tbl>
          </a:graphicData>
        </a:graphic>
      </p:graphicFrame>
      <p:sp>
        <p:nvSpPr>
          <p:cNvPr id="6" name="Ορθογώνιο: Στρογγύλεμα γωνιών 5">
            <a:extLst>
              <a:ext uri="{FF2B5EF4-FFF2-40B4-BE49-F238E27FC236}">
                <a16:creationId xmlns:a16="http://schemas.microsoft.com/office/drawing/2014/main" id="{BE8F6295-67C7-F05D-2E47-AA574FC3B02B}"/>
              </a:ext>
            </a:extLst>
          </p:cNvPr>
          <p:cNvSpPr/>
          <p:nvPr/>
        </p:nvSpPr>
        <p:spPr>
          <a:xfrm>
            <a:off x="9108458" y="6420473"/>
            <a:ext cx="615597" cy="199402"/>
          </a:xfrm>
          <a:prstGeom prst="roundRect">
            <a:avLst/>
          </a:prstGeom>
          <a:solidFill>
            <a:srgbClr val="184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295956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2535F2-5970-412D-8533-D4B83DCF9BD9}"/>
              </a:ext>
            </a:extLst>
          </p:cNvPr>
          <p:cNvSpPr txBox="1"/>
          <p:nvPr/>
        </p:nvSpPr>
        <p:spPr>
          <a:xfrm>
            <a:off x="584472" y="2492896"/>
            <a:ext cx="7975056"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5EA4"/>
                </a:solidFill>
                <a:effectLst/>
                <a:uLnTx/>
                <a:uFillTx/>
                <a:latin typeface="Calibri"/>
                <a:ea typeface="+mn-ea"/>
                <a:cs typeface="+mn-cs"/>
              </a:rPr>
              <a:t>Στο </a:t>
            </a:r>
            <a:r>
              <a:rPr kumimoji="0" lang="el-GR" sz="2200" b="1" i="1" u="none" strike="noStrike" kern="1200" cap="none" spc="0" normalizeH="0" baseline="0" noProof="0" dirty="0">
                <a:ln>
                  <a:noFill/>
                </a:ln>
                <a:solidFill>
                  <a:srgbClr val="005EA4"/>
                </a:solidFill>
                <a:effectLst/>
                <a:uLnTx/>
                <a:uFillTx/>
                <a:latin typeface="Calibri"/>
                <a:ea typeface="+mn-ea"/>
                <a:cs typeface="+mn-cs"/>
              </a:rPr>
              <a:t>επίκεντρο του νέου Ελληνικού ΠΣ, είναι η διαμόρφωση φυσικά εγγράμματων μαθητών/-τριών</a:t>
            </a:r>
            <a:r>
              <a:rPr kumimoji="0" lang="el-GR" sz="2200" b="0" i="0" u="none" strike="noStrike" kern="1200" cap="none" spc="0" normalizeH="0" baseline="0" noProof="0" dirty="0">
                <a:ln>
                  <a:noFill/>
                </a:ln>
                <a:solidFill>
                  <a:srgbClr val="005EA4"/>
                </a:solidFill>
                <a:effectLst/>
                <a:uLnTx/>
                <a:uFillTx/>
                <a:latin typeface="Calibri"/>
                <a:ea typeface="+mn-ea"/>
                <a:cs typeface="+mn-cs"/>
              </a:rPr>
              <a:t>, μέσα από την παρακίνηση τους για ΦΔ εντός και εκτός σχολείου, την ανάπτυξη γνώσεων, δεξιοτήτων και στάσεων, την ανάπτυξη της αυτονομίας, της αίσθησης φυσικής επάρκειας, της αυτοπεποίθησης και των δεξιοτήτων αυτορρύθμισης σε χώρους ΦΔ</a:t>
            </a:r>
            <a:endParaRPr kumimoji="0" lang="en-GB" sz="2200" b="0" i="0" u="none" strike="noStrike" kern="1200" cap="none" spc="0" normalizeH="0" baseline="0" noProof="0" dirty="0">
              <a:ln>
                <a:noFill/>
              </a:ln>
              <a:solidFill>
                <a:srgbClr val="005EA4"/>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FBAFF28-25A7-4BDF-9E9A-C8FBA4957CB2}"/>
              </a:ext>
            </a:extLst>
          </p:cNvPr>
          <p:cNvSpPr txBox="1"/>
          <p:nvPr/>
        </p:nvSpPr>
        <p:spPr>
          <a:xfrm>
            <a:off x="1187624" y="1340768"/>
            <a:ext cx="68407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Η Φιλοσοφία του Προγράμματος Σπουδών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8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Εικόνα 8">
            <a:extLst>
              <a:ext uri="{FF2B5EF4-FFF2-40B4-BE49-F238E27FC236}">
                <a16:creationId xmlns:a16="http://schemas.microsoft.com/office/drawing/2014/main" id="{C1C94CC9-70B9-1139-93D0-3FC57897F591}"/>
              </a:ext>
            </a:extLst>
          </p:cNvPr>
          <p:cNvPicPr>
            <a:picLocks noChangeAspect="1"/>
          </p:cNvPicPr>
          <p:nvPr/>
        </p:nvPicPr>
        <p:blipFill>
          <a:blip r:embed="rId2"/>
          <a:stretch>
            <a:fillRect/>
          </a:stretch>
        </p:blipFill>
        <p:spPr>
          <a:xfrm>
            <a:off x="2076306" y="0"/>
            <a:ext cx="4991387" cy="6858000"/>
          </a:xfrm>
          <a:prstGeom prst="rect">
            <a:avLst/>
          </a:prstGeom>
        </p:spPr>
      </p:pic>
    </p:spTree>
    <p:extLst>
      <p:ext uri="{BB962C8B-B14F-4D97-AF65-F5344CB8AC3E}">
        <p14:creationId xmlns:p14="http://schemas.microsoft.com/office/powerpoint/2010/main" val="379171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Εικόνα 7">
            <a:extLst>
              <a:ext uri="{FF2B5EF4-FFF2-40B4-BE49-F238E27FC236}">
                <a16:creationId xmlns:a16="http://schemas.microsoft.com/office/drawing/2014/main" id="{862A96FE-8DC9-7974-F983-9B636F6CB9D0}"/>
              </a:ext>
            </a:extLst>
          </p:cNvPr>
          <p:cNvPicPr>
            <a:picLocks noChangeAspect="1"/>
          </p:cNvPicPr>
          <p:nvPr/>
        </p:nvPicPr>
        <p:blipFill rotWithShape="1">
          <a:blip r:embed="rId2"/>
          <a:srcRect b="36480"/>
          <a:stretch/>
        </p:blipFill>
        <p:spPr>
          <a:xfrm>
            <a:off x="1187624" y="332656"/>
            <a:ext cx="6332292" cy="5688631"/>
          </a:xfrm>
          <a:prstGeom prst="rect">
            <a:avLst/>
          </a:prstGeom>
        </p:spPr>
      </p:pic>
    </p:spTree>
    <p:extLst>
      <p:ext uri="{BB962C8B-B14F-4D97-AF65-F5344CB8AC3E}">
        <p14:creationId xmlns:p14="http://schemas.microsoft.com/office/powerpoint/2010/main" val="1622981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 name="Ομάδα 11">
            <a:extLst>
              <a:ext uri="{FF2B5EF4-FFF2-40B4-BE49-F238E27FC236}">
                <a16:creationId xmlns:a16="http://schemas.microsoft.com/office/drawing/2014/main" id="{A42A6909-A0E9-B73B-CFC9-86A54FB42751}"/>
              </a:ext>
            </a:extLst>
          </p:cNvPr>
          <p:cNvGrpSpPr/>
          <p:nvPr/>
        </p:nvGrpSpPr>
        <p:grpSpPr>
          <a:xfrm>
            <a:off x="1313483" y="484984"/>
            <a:ext cx="6055613" cy="5536303"/>
            <a:chOff x="1313483" y="188640"/>
            <a:chExt cx="6055613" cy="5536303"/>
          </a:xfrm>
        </p:grpSpPr>
        <p:pic>
          <p:nvPicPr>
            <p:cNvPr id="6" name="Εικόνα 5">
              <a:extLst>
                <a:ext uri="{FF2B5EF4-FFF2-40B4-BE49-F238E27FC236}">
                  <a16:creationId xmlns:a16="http://schemas.microsoft.com/office/drawing/2014/main" id="{60030DA9-F2BB-E1FE-ABE0-4EC3878513F3}"/>
                </a:ext>
              </a:extLst>
            </p:cNvPr>
            <p:cNvPicPr>
              <a:picLocks noChangeAspect="1"/>
            </p:cNvPicPr>
            <p:nvPr/>
          </p:nvPicPr>
          <p:blipFill>
            <a:blip r:embed="rId2"/>
            <a:stretch>
              <a:fillRect/>
            </a:stretch>
          </p:blipFill>
          <p:spPr>
            <a:xfrm>
              <a:off x="1313483" y="188640"/>
              <a:ext cx="6055613" cy="3139032"/>
            </a:xfrm>
            <a:prstGeom prst="rect">
              <a:avLst/>
            </a:prstGeom>
          </p:spPr>
        </p:pic>
        <p:pic>
          <p:nvPicPr>
            <p:cNvPr id="8" name="Εικόνα 7">
              <a:extLst>
                <a:ext uri="{FF2B5EF4-FFF2-40B4-BE49-F238E27FC236}">
                  <a16:creationId xmlns:a16="http://schemas.microsoft.com/office/drawing/2014/main" id="{2861FF69-C834-07EA-5330-B8DB9500CA6F}"/>
                </a:ext>
              </a:extLst>
            </p:cNvPr>
            <p:cNvPicPr>
              <a:picLocks noChangeAspect="1"/>
            </p:cNvPicPr>
            <p:nvPr/>
          </p:nvPicPr>
          <p:blipFill>
            <a:blip r:embed="rId3"/>
            <a:stretch>
              <a:fillRect/>
            </a:stretch>
          </p:blipFill>
          <p:spPr>
            <a:xfrm>
              <a:off x="1362916" y="3624016"/>
              <a:ext cx="6006180" cy="2100927"/>
            </a:xfrm>
            <a:prstGeom prst="rect">
              <a:avLst/>
            </a:prstGeom>
          </p:spPr>
        </p:pic>
      </p:grpSp>
    </p:spTree>
    <p:extLst>
      <p:ext uri="{BB962C8B-B14F-4D97-AF65-F5344CB8AC3E}">
        <p14:creationId xmlns:p14="http://schemas.microsoft.com/office/powerpoint/2010/main" val="3475021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Εικόνα 5">
            <a:extLst>
              <a:ext uri="{FF2B5EF4-FFF2-40B4-BE49-F238E27FC236}">
                <a16:creationId xmlns:a16="http://schemas.microsoft.com/office/drawing/2014/main" id="{1D3AAACF-156A-22E2-5958-BFF59E65AC1A}"/>
              </a:ext>
            </a:extLst>
          </p:cNvPr>
          <p:cNvPicPr>
            <a:picLocks noChangeAspect="1"/>
          </p:cNvPicPr>
          <p:nvPr/>
        </p:nvPicPr>
        <p:blipFill>
          <a:blip r:embed="rId2"/>
          <a:stretch>
            <a:fillRect/>
          </a:stretch>
        </p:blipFill>
        <p:spPr>
          <a:xfrm>
            <a:off x="1581268" y="240534"/>
            <a:ext cx="5981463" cy="6376931"/>
          </a:xfrm>
          <a:prstGeom prst="rect">
            <a:avLst/>
          </a:prstGeom>
        </p:spPr>
      </p:pic>
    </p:spTree>
    <p:extLst>
      <p:ext uri="{BB962C8B-B14F-4D97-AF65-F5344CB8AC3E}">
        <p14:creationId xmlns:p14="http://schemas.microsoft.com/office/powerpoint/2010/main" val="3890232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GB" altLang="el-GR"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Εικόνα 5">
            <a:extLst>
              <a:ext uri="{FF2B5EF4-FFF2-40B4-BE49-F238E27FC236}">
                <a16:creationId xmlns:a16="http://schemas.microsoft.com/office/drawing/2014/main" id="{1BE80B09-C61E-2613-5667-226E016593D0}"/>
              </a:ext>
            </a:extLst>
          </p:cNvPr>
          <p:cNvPicPr>
            <a:picLocks noChangeAspect="1"/>
          </p:cNvPicPr>
          <p:nvPr/>
        </p:nvPicPr>
        <p:blipFill>
          <a:blip r:embed="rId2"/>
          <a:stretch>
            <a:fillRect/>
          </a:stretch>
        </p:blipFill>
        <p:spPr>
          <a:xfrm>
            <a:off x="1550372" y="308505"/>
            <a:ext cx="6043255" cy="6240989"/>
          </a:xfrm>
          <a:prstGeom prst="rect">
            <a:avLst/>
          </a:prstGeom>
        </p:spPr>
      </p:pic>
    </p:spTree>
    <p:extLst>
      <p:ext uri="{BB962C8B-B14F-4D97-AF65-F5344CB8AC3E}">
        <p14:creationId xmlns:p14="http://schemas.microsoft.com/office/powerpoint/2010/main" val="387773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2" name="Εικόνα 1">
            <a:extLst>
              <a:ext uri="{FF2B5EF4-FFF2-40B4-BE49-F238E27FC236}">
                <a16:creationId xmlns:a16="http://schemas.microsoft.com/office/drawing/2014/main" id="{AC719228-7862-4839-D82C-20F3913AA322}"/>
              </a:ext>
            </a:extLst>
          </p:cNvPr>
          <p:cNvPicPr>
            <a:picLocks noChangeAspect="1"/>
          </p:cNvPicPr>
          <p:nvPr/>
        </p:nvPicPr>
        <p:blipFill>
          <a:blip r:embed="rId2"/>
          <a:stretch>
            <a:fillRect/>
          </a:stretch>
        </p:blipFill>
        <p:spPr>
          <a:xfrm>
            <a:off x="2064511" y="0"/>
            <a:ext cx="5014978" cy="6858000"/>
          </a:xfrm>
          <a:prstGeom prst="rect">
            <a:avLst/>
          </a:prstGeom>
        </p:spPr>
      </p:pic>
    </p:spTree>
    <p:extLst>
      <p:ext uri="{BB962C8B-B14F-4D97-AF65-F5344CB8AC3E}">
        <p14:creationId xmlns:p14="http://schemas.microsoft.com/office/powerpoint/2010/main" val="2353349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8" name="Εικόνα 7">
            <a:extLst>
              <a:ext uri="{FF2B5EF4-FFF2-40B4-BE49-F238E27FC236}">
                <a16:creationId xmlns:a16="http://schemas.microsoft.com/office/drawing/2014/main" id="{0C8D79A1-521A-FA67-D31A-CE15B95B6E5A}"/>
              </a:ext>
            </a:extLst>
          </p:cNvPr>
          <p:cNvPicPr>
            <a:picLocks noChangeAspect="1"/>
          </p:cNvPicPr>
          <p:nvPr/>
        </p:nvPicPr>
        <p:blipFill>
          <a:blip r:embed="rId2"/>
          <a:stretch>
            <a:fillRect/>
          </a:stretch>
        </p:blipFill>
        <p:spPr>
          <a:xfrm>
            <a:off x="1893576" y="0"/>
            <a:ext cx="5356848" cy="6858000"/>
          </a:xfrm>
          <a:prstGeom prst="rect">
            <a:avLst/>
          </a:prstGeom>
        </p:spPr>
      </p:pic>
    </p:spTree>
    <p:extLst>
      <p:ext uri="{BB962C8B-B14F-4D97-AF65-F5344CB8AC3E}">
        <p14:creationId xmlns:p14="http://schemas.microsoft.com/office/powerpoint/2010/main" val="164133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7" name="Εικόνα 6">
            <a:extLst>
              <a:ext uri="{FF2B5EF4-FFF2-40B4-BE49-F238E27FC236}">
                <a16:creationId xmlns:a16="http://schemas.microsoft.com/office/drawing/2014/main" id="{E737DA7D-3281-5C62-C7F8-3F2CB034A99F}"/>
              </a:ext>
            </a:extLst>
          </p:cNvPr>
          <p:cNvPicPr>
            <a:picLocks noChangeAspect="1"/>
          </p:cNvPicPr>
          <p:nvPr/>
        </p:nvPicPr>
        <p:blipFill>
          <a:blip r:embed="rId2"/>
          <a:stretch>
            <a:fillRect/>
          </a:stretch>
        </p:blipFill>
        <p:spPr>
          <a:xfrm>
            <a:off x="1990340" y="0"/>
            <a:ext cx="5163320" cy="6858000"/>
          </a:xfrm>
          <a:prstGeom prst="rect">
            <a:avLst/>
          </a:prstGeom>
        </p:spPr>
      </p:pic>
    </p:spTree>
    <p:extLst>
      <p:ext uri="{BB962C8B-B14F-4D97-AF65-F5344CB8AC3E}">
        <p14:creationId xmlns:p14="http://schemas.microsoft.com/office/powerpoint/2010/main" val="2806179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45041A5-7566-FC62-D893-6454969A5281}"/>
              </a:ext>
            </a:extLst>
          </p:cNvPr>
          <p:cNvSpPr/>
          <p:nvPr/>
        </p:nvSpPr>
        <p:spPr>
          <a:xfrm>
            <a:off x="251520" y="575068"/>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682F"/>
                </a:solidFill>
                <a:effectLst/>
                <a:uLnTx/>
                <a:uFillTx/>
                <a:latin typeface="Calibri"/>
                <a:ea typeface="+mn-ea"/>
                <a:cs typeface="+mn-cs"/>
              </a:rPr>
              <a:t>							</a:t>
            </a:r>
          </a:p>
        </p:txBody>
      </p:sp>
      <p:sp>
        <p:nvSpPr>
          <p:cNvPr id="4" name="Ορθογώνιο 3">
            <a:extLst>
              <a:ext uri="{FF2B5EF4-FFF2-40B4-BE49-F238E27FC236}">
                <a16:creationId xmlns:a16="http://schemas.microsoft.com/office/drawing/2014/main" id="{19C63FFC-5298-A9F2-7287-967EF81CAF1B}"/>
              </a:ext>
            </a:extLst>
          </p:cNvPr>
          <p:cNvSpPr/>
          <p:nvPr/>
        </p:nvSpPr>
        <p:spPr>
          <a:xfrm>
            <a:off x="251520" y="6021287"/>
            <a:ext cx="8640960" cy="82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682F"/>
                </a:solidFill>
              </a:rPr>
              <a:t>							</a:t>
            </a:r>
          </a:p>
          <a:p>
            <a:pPr algn="ctr"/>
            <a:r>
              <a:rPr lang="el-GR" sz="1400" dirty="0">
                <a:solidFill>
                  <a:srgbClr val="00682F"/>
                </a:solidFill>
              </a:rPr>
              <a:t>							</a:t>
            </a:r>
          </a:p>
        </p:txBody>
      </p:sp>
      <p:sp>
        <p:nvSpPr>
          <p:cNvPr id="3" name="Rectangle 3">
            <a:extLst>
              <a:ext uri="{FF2B5EF4-FFF2-40B4-BE49-F238E27FC236}">
                <a16:creationId xmlns:a16="http://schemas.microsoft.com/office/drawing/2014/main" id="{EC145FEE-C6F2-CDD5-9683-2DA4013FCAD1}"/>
              </a:ext>
            </a:extLst>
          </p:cNvPr>
          <p:cNvSpPr>
            <a:spLocks noChangeArrowheads="1"/>
          </p:cNvSpPr>
          <p:nvPr/>
        </p:nvSpPr>
        <p:spPr bwMode="auto">
          <a:xfrm>
            <a:off x="1313483" y="13758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l-GR"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GB" altLang="el-GR" sz="1800" b="0" i="0" u="none" strike="noStrike" cap="none" normalizeH="0" baseline="0">
              <a:ln>
                <a:noFill/>
              </a:ln>
              <a:solidFill>
                <a:schemeClr val="tx1"/>
              </a:solidFill>
              <a:effectLst/>
              <a:latin typeface="Arial" panose="020B0604020202020204" pitchFamily="34" charset="0"/>
            </a:endParaRPr>
          </a:p>
        </p:txBody>
      </p:sp>
      <p:pic>
        <p:nvPicPr>
          <p:cNvPr id="6" name="Εικόνα 5">
            <a:extLst>
              <a:ext uri="{FF2B5EF4-FFF2-40B4-BE49-F238E27FC236}">
                <a16:creationId xmlns:a16="http://schemas.microsoft.com/office/drawing/2014/main" id="{320E733D-27A5-B30A-48F5-E24ED894AF3E}"/>
              </a:ext>
            </a:extLst>
          </p:cNvPr>
          <p:cNvPicPr>
            <a:picLocks noChangeAspect="1"/>
          </p:cNvPicPr>
          <p:nvPr/>
        </p:nvPicPr>
        <p:blipFill>
          <a:blip r:embed="rId2"/>
          <a:stretch>
            <a:fillRect/>
          </a:stretch>
        </p:blipFill>
        <p:spPr>
          <a:xfrm>
            <a:off x="1475656" y="307225"/>
            <a:ext cx="5948172" cy="3108960"/>
          </a:xfrm>
          <a:prstGeom prst="rect">
            <a:avLst/>
          </a:prstGeom>
        </p:spPr>
      </p:pic>
      <p:sp>
        <p:nvSpPr>
          <p:cNvPr id="9" name="Rectangle 1">
            <a:extLst>
              <a:ext uri="{FF2B5EF4-FFF2-40B4-BE49-F238E27FC236}">
                <a16:creationId xmlns:a16="http://schemas.microsoft.com/office/drawing/2014/main" id="{F32E5FD6-3D56-2C5D-F97C-74207808C72B}"/>
              </a:ext>
            </a:extLst>
          </p:cNvPr>
          <p:cNvSpPr>
            <a:spLocks noChangeArrowheads="1"/>
          </p:cNvSpPr>
          <p:nvPr/>
        </p:nvSpPr>
        <p:spPr bwMode="auto">
          <a:xfrm>
            <a:off x="1377950" y="3446463"/>
            <a:ext cx="65784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500510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1370865" y="84680"/>
            <a:ext cx="6048672" cy="830997"/>
          </a:xfrm>
          <a:prstGeom prst="rect">
            <a:avLst/>
          </a:prstGeom>
          <a:noFill/>
        </p:spPr>
        <p:txBody>
          <a:bodyPr wrap="square">
            <a:spAutoFit/>
          </a:bodyPr>
          <a:lstStyle/>
          <a:p>
            <a:pPr algn="ctr"/>
            <a:r>
              <a:rPr lang="el-GR" sz="2400" b="1" dirty="0">
                <a:solidFill>
                  <a:schemeClr val="accent6">
                    <a:lumMod val="75000"/>
                  </a:schemeClr>
                </a:solidFill>
                <a:latin typeface="Calibri" panose="020F0502020204030204" pitchFamily="34" charset="0"/>
                <a:cs typeface="Calibri" panose="020F0502020204030204" pitchFamily="34" charset="0"/>
              </a:rPr>
              <a:t>Πιλοτική εφαρμογή του ΠΣ</a:t>
            </a:r>
          </a:p>
          <a:p>
            <a:pPr algn="ctr"/>
            <a:r>
              <a:rPr lang="el-GR" sz="2400" b="1" dirty="0">
                <a:solidFill>
                  <a:schemeClr val="accent6">
                    <a:lumMod val="75000"/>
                  </a:schemeClr>
                </a:solidFill>
                <a:latin typeface="Calibri" panose="020F0502020204030204" pitchFamily="34" charset="0"/>
                <a:cs typeface="Calibri" panose="020F0502020204030204" pitchFamily="34" charset="0"/>
              </a:rPr>
              <a:t>Καινοτόμα σημεία του ΠΣ που αξιοποιήθηκαν</a:t>
            </a:r>
          </a:p>
        </p:txBody>
      </p:sp>
      <p:sp>
        <p:nvSpPr>
          <p:cNvPr id="7" name="TextBox 6">
            <a:extLst>
              <a:ext uri="{FF2B5EF4-FFF2-40B4-BE49-F238E27FC236}">
                <a16:creationId xmlns:a16="http://schemas.microsoft.com/office/drawing/2014/main" id="{4CF21BF6-8B79-435F-A414-BC10FB7FC592}"/>
              </a:ext>
            </a:extLst>
          </p:cNvPr>
          <p:cNvSpPr txBox="1"/>
          <p:nvPr/>
        </p:nvSpPr>
        <p:spPr>
          <a:xfrm>
            <a:off x="470752" y="2204129"/>
            <a:ext cx="7852975" cy="707886"/>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ea typeface="Times New Roman" panose="02020603050405020304" pitchFamily="18" charset="0"/>
                <a:cs typeface="Times New Roman" panose="02020603050405020304" pitchFamily="18" charset="0"/>
              </a:rPr>
              <a:t>Εκπαιδευτικές επισκέψεις, σχολικοί αθλητικοί αγώνες, εξωσχολικές δραστηριότητες</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A0FD290-E87C-4F50-BDD3-C28F69062FF8}"/>
              </a:ext>
            </a:extLst>
          </p:cNvPr>
          <p:cNvSpPr txBox="1"/>
          <p:nvPr/>
        </p:nvSpPr>
        <p:spPr>
          <a:xfrm>
            <a:off x="470752" y="2946586"/>
            <a:ext cx="8052853" cy="7078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effectLst/>
                <a:latin typeface="Calibri" panose="020F0502020204030204" pitchFamily="34" charset="0"/>
                <a:ea typeface="Times New Roman" panose="02020603050405020304" pitchFamily="18" charset="0"/>
                <a:cs typeface="Times New Roman" panose="02020603050405020304" pitchFamily="18" charset="0"/>
              </a:rPr>
              <a:t>Αξιοποίηση των νέων τεχνολογιών για ενημέρωση, παρατήρηση, ανατροφοδότηση</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42C86D0-CDE0-41D4-A1FB-E09CDD43A8D6}"/>
              </a:ext>
            </a:extLst>
          </p:cNvPr>
          <p:cNvSpPr txBox="1"/>
          <p:nvPr/>
        </p:nvSpPr>
        <p:spPr>
          <a:xfrm>
            <a:off x="463198" y="873372"/>
            <a:ext cx="7852975" cy="1323439"/>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ea typeface="Times New Roman" panose="02020603050405020304" pitchFamily="18" charset="0"/>
                <a:cs typeface="Times New Roman" panose="02020603050405020304" pitchFamily="18" charset="0"/>
              </a:rPr>
              <a:t>Ανάπτυξη των γνώσεων των μαθητών/τριών για στοιχεία της ΦΔ και ενίσχυση των θετικών τους στάσεων, καλλιέργεια δεξιοτήτων ζωής, ανάπτυξη παρακίνησης και αυτορρύθμισης για τον υγιεινό τρόπο ζωής, μέσω της σχολικής ΦΑ</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FE9877-6620-4FD7-AC41-572F81241852}"/>
              </a:ext>
            </a:extLst>
          </p:cNvPr>
          <p:cNvSpPr txBox="1"/>
          <p:nvPr/>
        </p:nvSpPr>
        <p:spPr>
          <a:xfrm>
            <a:off x="463198" y="3669253"/>
            <a:ext cx="8067963" cy="707886"/>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effectLst/>
                <a:latin typeface="Calibri" panose="020F0502020204030204" pitchFamily="34" charset="0"/>
                <a:ea typeface="Times New Roman" panose="02020603050405020304" pitchFamily="18" charset="0"/>
                <a:cs typeface="Times New Roman" panose="02020603050405020304" pitchFamily="18" charset="0"/>
              </a:rPr>
              <a:t>Σημαντική αυτονομία του εκπαιδευτικού </a:t>
            </a:r>
            <a:r>
              <a:rPr lang="el-GR" sz="2000" dirty="0">
                <a:solidFill>
                  <a:srgbClr val="004F8A"/>
                </a:solidFill>
                <a:latin typeface="Calibri" panose="020F0502020204030204" pitchFamily="34" charset="0"/>
                <a:ea typeface="Times New Roman" panose="02020603050405020304" pitchFamily="18" charset="0"/>
                <a:cs typeface="Times New Roman" panose="02020603050405020304" pitchFamily="18" charset="0"/>
              </a:rPr>
              <a:t>ΦΑ στην επιλογή του διδακτικού αντικειμένου αλλά και των μεθόδων διδασκαλίας </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E118C0-2C10-4773-AC8D-420F6E7C382E}"/>
              </a:ext>
            </a:extLst>
          </p:cNvPr>
          <p:cNvSpPr txBox="1"/>
          <p:nvPr/>
        </p:nvSpPr>
        <p:spPr>
          <a:xfrm>
            <a:off x="473751" y="4377298"/>
            <a:ext cx="8067963" cy="707886"/>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ea typeface="Times New Roman" panose="02020603050405020304" pitchFamily="18" charset="0"/>
                <a:cs typeface="Times New Roman" panose="02020603050405020304" pitchFamily="18" charset="0"/>
              </a:rPr>
              <a:t>Σύνδεση των δραστηριοτήτων  του σχολικού χρόνου με τις δραστηριότητες των μαθητών εκτός σχολείου</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53C8E9D-FB81-423E-B5F7-ACF816DDC413}"/>
              </a:ext>
            </a:extLst>
          </p:cNvPr>
          <p:cNvSpPr txBox="1"/>
          <p:nvPr/>
        </p:nvSpPr>
        <p:spPr>
          <a:xfrm>
            <a:off x="473751" y="5085184"/>
            <a:ext cx="8067963" cy="1015663"/>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ea typeface="Times New Roman" panose="02020603050405020304" pitchFamily="18" charset="0"/>
                <a:cs typeface="Times New Roman" panose="02020603050405020304" pitchFamily="18" charset="0"/>
              </a:rPr>
              <a:t>Καταγραφή από τους μαθητές της καθημερινής τους ΦΔ, αξιολόγηση του επιπέδου ΦΔ, καθορισμός στόχων και ανάπτυξη προγράμματος για προσωπική βελτίωση</a:t>
            </a:r>
            <a:endParaRPr lang="el-GR" sz="2000" dirty="0">
              <a:solidFill>
                <a:srgbClr val="004F8A"/>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3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3C9E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3C9E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B3C9E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B3C9E3"/>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B3C9E3"/>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F5EF01-D0C9-4B65-9416-041B468BDD48}"/>
              </a:ext>
            </a:extLst>
          </p:cNvPr>
          <p:cNvSpPr txBox="1"/>
          <p:nvPr/>
        </p:nvSpPr>
        <p:spPr>
          <a:xfrm>
            <a:off x="791580" y="1982450"/>
            <a:ext cx="756084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accent5">
                    <a:lumMod val="50000"/>
                  </a:schemeClr>
                </a:solidFill>
                <a:effectLst/>
                <a:uLnTx/>
                <a:uFillTx/>
                <a:latin typeface="Calibri"/>
                <a:ea typeface="+mn-ea"/>
                <a:cs typeface="+mn-cs"/>
              </a:rPr>
              <a:t>Με τον </a:t>
            </a:r>
            <a:r>
              <a:rPr kumimoji="0" lang="en-GB" sz="2200" b="0" i="0" u="none" strike="noStrike" kern="1200" cap="none" spc="0" normalizeH="0" baseline="0" noProof="0" dirty="0" err="1">
                <a:ln>
                  <a:noFill/>
                </a:ln>
                <a:solidFill>
                  <a:schemeClr val="accent5">
                    <a:lumMod val="50000"/>
                  </a:schemeClr>
                </a:solidFill>
                <a:effectLst/>
                <a:uLnTx/>
                <a:uFillTx/>
                <a:latin typeface="Calibri"/>
                <a:ea typeface="+mn-ea"/>
                <a:cs typeface="+mn-cs"/>
              </a:rPr>
              <a:t>φυσικό</a:t>
            </a:r>
            <a:r>
              <a:rPr kumimoji="0" lang="en-GB" sz="2200" b="0" i="0" u="none" strike="noStrike" kern="1200" cap="none" spc="0" normalizeH="0" baseline="0" noProof="0" dirty="0">
                <a:ln>
                  <a:noFill/>
                </a:ln>
                <a:solidFill>
                  <a:schemeClr val="accent5">
                    <a:lumMod val="50000"/>
                  </a:schemeClr>
                </a:solidFill>
                <a:effectLst/>
                <a:uLnTx/>
                <a:uFillTx/>
                <a:latin typeface="Calibri"/>
                <a:ea typeface="+mn-ea"/>
                <a:cs typeface="+mn-cs"/>
              </a:rPr>
              <a:t> γρα</a:t>
            </a:r>
            <a:r>
              <a:rPr kumimoji="0" lang="en-GB" sz="2200" b="0" i="0" u="none" strike="noStrike" kern="1200" cap="none" spc="0" normalizeH="0" baseline="0" noProof="0" dirty="0" err="1">
                <a:ln>
                  <a:noFill/>
                </a:ln>
                <a:solidFill>
                  <a:schemeClr val="accent5">
                    <a:lumMod val="50000"/>
                  </a:schemeClr>
                </a:solidFill>
                <a:effectLst/>
                <a:uLnTx/>
                <a:uFillTx/>
                <a:latin typeface="Calibri"/>
                <a:ea typeface="+mn-ea"/>
                <a:cs typeface="+mn-cs"/>
              </a:rPr>
              <a:t>μμ</a:t>
            </a:r>
            <a:r>
              <a:rPr kumimoji="0" lang="en-GB" sz="2200" b="0" i="0" u="none" strike="noStrike" kern="1200" cap="none" spc="0" normalizeH="0" baseline="0" noProof="0" dirty="0">
                <a:ln>
                  <a:noFill/>
                </a:ln>
                <a:solidFill>
                  <a:schemeClr val="accent5">
                    <a:lumMod val="50000"/>
                  </a:schemeClr>
                </a:solidFill>
                <a:effectLst/>
                <a:uLnTx/>
                <a:uFillTx/>
                <a:latin typeface="Calibri"/>
                <a:ea typeface="+mn-ea"/>
                <a:cs typeface="+mn-cs"/>
              </a:rPr>
              <a:t>ατισμό επιδιώκεται μέσα από το μάθημα ΦΑ σε όλες τις βαθμίδες</a:t>
            </a:r>
            <a:r>
              <a:rPr kumimoji="0" lang="el-GR" sz="2200" b="0" i="0" u="none" strike="noStrike" kern="1200" cap="none" spc="0" normalizeH="0" baseline="0" noProof="0" dirty="0">
                <a:ln>
                  <a:noFill/>
                </a:ln>
                <a:solidFill>
                  <a:schemeClr val="accent5">
                    <a:lumMod val="50000"/>
                  </a:schemeClr>
                </a:solidFill>
                <a:effectLst/>
                <a:uLnTx/>
                <a:uFillTx/>
                <a:latin typeface="Calibri"/>
                <a:ea typeface="+mn-ea"/>
                <a:cs typeface="+mn-cs"/>
              </a:rPr>
              <a:t> </a:t>
            </a:r>
            <a:r>
              <a:rPr kumimoji="0" lang="en-GB" sz="2200" b="0" i="0" u="none" strike="noStrike" kern="1200" cap="none" spc="0" normalizeH="0" baseline="0" noProof="0" dirty="0" err="1">
                <a:ln>
                  <a:noFill/>
                </a:ln>
                <a:solidFill>
                  <a:schemeClr val="accent5">
                    <a:lumMod val="50000"/>
                  </a:schemeClr>
                </a:solidFill>
                <a:effectLst/>
                <a:uLnTx/>
                <a:uFillTx/>
                <a:latin typeface="Calibri"/>
                <a:ea typeface="+mn-ea"/>
                <a:cs typeface="+mn-cs"/>
              </a:rPr>
              <a:t>εκ</a:t>
            </a:r>
            <a:r>
              <a:rPr kumimoji="0" lang="en-GB" sz="2200" b="0" i="0" u="none" strike="noStrike" kern="1200" cap="none" spc="0" normalizeH="0" baseline="0" noProof="0" dirty="0">
                <a:ln>
                  <a:noFill/>
                </a:ln>
                <a:solidFill>
                  <a:schemeClr val="accent5">
                    <a:lumMod val="50000"/>
                  </a:schemeClr>
                </a:solidFill>
                <a:effectLst/>
                <a:uLnTx/>
                <a:uFillTx/>
                <a:latin typeface="Calibri"/>
                <a:ea typeface="+mn-ea"/>
                <a:cs typeface="+mn-cs"/>
              </a:rPr>
              <a:t>παίδευσης </a:t>
            </a:r>
            <a:r>
              <a:rPr kumimoji="0" lang="en-GB" sz="2200" b="1" i="1" u="none" strike="noStrike" kern="1200" cap="none" spc="0" normalizeH="0" baseline="0" noProof="0" dirty="0">
                <a:ln>
                  <a:noFill/>
                </a:ln>
                <a:solidFill>
                  <a:schemeClr val="accent5">
                    <a:lumMod val="50000"/>
                  </a:schemeClr>
                </a:solidFill>
                <a:effectLst/>
                <a:uLnTx/>
                <a:uFillTx/>
                <a:latin typeface="Calibri"/>
                <a:ea typeface="+mn-ea"/>
                <a:cs typeface="+mn-cs"/>
              </a:rPr>
              <a:t>η επίτευξη του σκοπού δια βίου ΦΔ για υγεία, ποιότητα ζωής και κοινωνική</a:t>
            </a:r>
            <a:r>
              <a:rPr kumimoji="0" lang="el-GR" sz="2200" b="1" i="1" u="none" strike="noStrike" kern="1200" cap="none" spc="0" normalizeH="0" baseline="0" noProof="0" dirty="0">
                <a:ln>
                  <a:noFill/>
                </a:ln>
                <a:solidFill>
                  <a:schemeClr val="accent5">
                    <a:lumMod val="50000"/>
                  </a:schemeClr>
                </a:solidFill>
                <a:effectLst/>
                <a:uLnTx/>
                <a:uFillTx/>
                <a:latin typeface="Calibri"/>
                <a:ea typeface="+mn-ea"/>
                <a:cs typeface="+mn-cs"/>
              </a:rPr>
              <a:t> </a:t>
            </a:r>
            <a:r>
              <a:rPr kumimoji="0" lang="en-GB" sz="2200" b="1" i="1" u="none" strike="noStrike" kern="1200" cap="none" spc="0" normalizeH="0" baseline="0" noProof="0" dirty="0" err="1">
                <a:ln>
                  <a:noFill/>
                </a:ln>
                <a:solidFill>
                  <a:schemeClr val="accent5">
                    <a:lumMod val="50000"/>
                  </a:schemeClr>
                </a:solidFill>
                <a:effectLst/>
                <a:uLnTx/>
                <a:uFillTx/>
                <a:latin typeface="Calibri"/>
                <a:ea typeface="+mn-ea"/>
                <a:cs typeface="+mn-cs"/>
              </a:rPr>
              <a:t>ευημερί</a:t>
            </a:r>
            <a:r>
              <a:rPr kumimoji="0" lang="en-GB" sz="2200" b="1" i="1" u="none" strike="noStrike" kern="1200" cap="none" spc="0" normalizeH="0" baseline="0" noProof="0" dirty="0">
                <a:ln>
                  <a:noFill/>
                </a:ln>
                <a:solidFill>
                  <a:schemeClr val="accent5">
                    <a:lumMod val="50000"/>
                  </a:schemeClr>
                </a:solidFill>
                <a:effectLst/>
                <a:uLnTx/>
                <a:uFillTx/>
                <a:latin typeface="Calibri"/>
                <a:ea typeface="+mn-ea"/>
                <a:cs typeface="+mn-cs"/>
              </a:rPr>
              <a:t>α</a:t>
            </a:r>
            <a:r>
              <a:rPr kumimoji="0" lang="en-GB" sz="2200" b="0" i="0" u="none" strike="noStrike" kern="1200" cap="none" spc="0" normalizeH="0" baseline="0" noProof="0" dirty="0">
                <a:ln>
                  <a:noFill/>
                </a:ln>
                <a:solidFill>
                  <a:schemeClr val="accent5">
                    <a:lumMod val="50000"/>
                  </a:schemeClr>
                </a:solidFill>
                <a:effectLst/>
                <a:uLnTx/>
                <a:uFillTx/>
                <a:latin typeface="Calibri"/>
                <a:ea typeface="+mn-ea"/>
                <a:cs typeface="+mn-cs"/>
              </a:rPr>
              <a:t>, που είναι κυρίαρχος σκοπός των σύγχρονων ΠΣ</a:t>
            </a:r>
          </a:p>
        </p:txBody>
      </p:sp>
      <p:sp>
        <p:nvSpPr>
          <p:cNvPr id="10" name="TextBox 9">
            <a:extLst>
              <a:ext uri="{FF2B5EF4-FFF2-40B4-BE49-F238E27FC236}">
                <a16:creationId xmlns:a16="http://schemas.microsoft.com/office/drawing/2014/main" id="{8FBAFF28-25A7-4BDF-9E9A-C8FBA4957CB2}"/>
              </a:ext>
            </a:extLst>
          </p:cNvPr>
          <p:cNvSpPr txBox="1"/>
          <p:nvPr/>
        </p:nvSpPr>
        <p:spPr>
          <a:xfrm>
            <a:off x="1223628" y="973998"/>
            <a:ext cx="66967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Η Φιλοσοφία του Προγράμματος Σπουδών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02547F0-6F4D-4D5C-AD81-1242A2E5E747}"/>
              </a:ext>
            </a:extLst>
          </p:cNvPr>
          <p:cNvSpPr txBox="1"/>
          <p:nvPr/>
        </p:nvSpPr>
        <p:spPr>
          <a:xfrm>
            <a:off x="701570" y="3947864"/>
            <a:ext cx="774086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1" u="none" strike="noStrike" kern="1200" cap="none" spc="0" normalizeH="0" baseline="0" noProof="0" dirty="0">
                <a:ln>
                  <a:noFill/>
                </a:ln>
                <a:solidFill>
                  <a:srgbClr val="F79646">
                    <a:lumMod val="75000"/>
                  </a:srgbClr>
                </a:solidFill>
                <a:effectLst/>
                <a:uLnTx/>
                <a:uFillTx/>
                <a:latin typeface="Calibri"/>
                <a:ea typeface="+mn-ea"/>
                <a:cs typeface="+mn-cs"/>
              </a:rPr>
              <a:t>Σε αντίθεση με τα ΠΣ του παρελθόντος τα αθλήματα και οι σωματικές και κινητικές δραστηριότητες αποτελούν μέσο για την επίτευξη του κεντρικού σκοπού.</a:t>
            </a:r>
            <a:endParaRPr kumimoji="0" lang="en-GB" sz="2200" b="1"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Tree>
    <p:extLst>
      <p:ext uri="{BB962C8B-B14F-4D97-AF65-F5344CB8AC3E}">
        <p14:creationId xmlns:p14="http://schemas.microsoft.com/office/powerpoint/2010/main" val="7260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1115616" y="382137"/>
            <a:ext cx="7437308" cy="461665"/>
          </a:xfrm>
          <a:prstGeom prst="rect">
            <a:avLst/>
          </a:prstGeom>
          <a:noFill/>
        </p:spPr>
        <p:txBody>
          <a:bodyPr wrap="square">
            <a:spAutoFit/>
          </a:bodyPr>
          <a:lstStyle/>
          <a:p>
            <a:r>
              <a:rPr lang="el-GR" sz="2400" b="1" dirty="0">
                <a:solidFill>
                  <a:schemeClr val="accent6">
                    <a:lumMod val="75000"/>
                  </a:schemeClr>
                </a:solidFill>
                <a:latin typeface="Calibri" panose="020F0502020204030204" pitchFamily="34" charset="0"/>
                <a:cs typeface="Calibri" panose="020F0502020204030204" pitchFamily="34" charset="0"/>
              </a:rPr>
              <a:t>Αδυναμίες – Δυσκολίες της πιλοτικής εφαρμογής </a:t>
            </a:r>
          </a:p>
        </p:txBody>
      </p:sp>
      <p:sp>
        <p:nvSpPr>
          <p:cNvPr id="7" name="TextBox 6">
            <a:extLst>
              <a:ext uri="{FF2B5EF4-FFF2-40B4-BE49-F238E27FC236}">
                <a16:creationId xmlns:a16="http://schemas.microsoft.com/office/drawing/2014/main" id="{4CF21BF6-8B79-435F-A414-BC10FB7FC592}"/>
              </a:ext>
            </a:extLst>
          </p:cNvPr>
          <p:cNvSpPr txBox="1"/>
          <p:nvPr/>
        </p:nvSpPr>
        <p:spPr>
          <a:xfrm>
            <a:off x="794191" y="1149750"/>
            <a:ext cx="7783905" cy="400110"/>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Οι μακρόχρονες επιδράσεις του </a:t>
            </a:r>
            <a:r>
              <a:rPr lang="en-US" sz="2000" dirty="0">
                <a:solidFill>
                  <a:srgbClr val="004F8A"/>
                </a:solidFill>
                <a:latin typeface="Calibri" panose="020F0502020204030204" pitchFamily="34" charset="0"/>
                <a:cs typeface="Calibri" panose="020F0502020204030204" pitchFamily="34" charset="0"/>
              </a:rPr>
              <a:t>covid </a:t>
            </a:r>
            <a:r>
              <a:rPr lang="el-GR" sz="2000" dirty="0">
                <a:solidFill>
                  <a:srgbClr val="004F8A"/>
                </a:solidFill>
                <a:latin typeface="Calibri" panose="020F0502020204030204" pitchFamily="34" charset="0"/>
                <a:cs typeface="Calibri" panose="020F0502020204030204" pitchFamily="34" charset="0"/>
              </a:rPr>
              <a:t>- </a:t>
            </a:r>
            <a:r>
              <a:rPr lang="en-US" sz="2000" dirty="0">
                <a:solidFill>
                  <a:srgbClr val="004F8A"/>
                </a:solidFill>
                <a:latin typeface="Calibri" panose="020F0502020204030204" pitchFamily="34" charset="0"/>
                <a:cs typeface="Calibri" panose="020F0502020204030204" pitchFamily="34" charset="0"/>
              </a:rPr>
              <a:t>19</a:t>
            </a:r>
            <a:r>
              <a:rPr lang="el-GR" sz="2000" dirty="0">
                <a:solidFill>
                  <a:srgbClr val="004F8A"/>
                </a:solidFill>
                <a:latin typeface="Calibri" panose="020F0502020204030204" pitchFamily="34" charset="0"/>
                <a:cs typeface="Calibri" panose="020F0502020204030204" pitchFamily="34" charset="0"/>
              </a:rPr>
              <a:t> στους μαθητές</a:t>
            </a:r>
          </a:p>
        </p:txBody>
      </p:sp>
      <p:sp>
        <p:nvSpPr>
          <p:cNvPr id="9" name="TextBox 8">
            <a:extLst>
              <a:ext uri="{FF2B5EF4-FFF2-40B4-BE49-F238E27FC236}">
                <a16:creationId xmlns:a16="http://schemas.microsoft.com/office/drawing/2014/main" id="{7A0FD290-E87C-4F50-BDD3-C28F69062FF8}"/>
              </a:ext>
            </a:extLst>
          </p:cNvPr>
          <p:cNvSpPr txBox="1"/>
          <p:nvPr/>
        </p:nvSpPr>
        <p:spPr>
          <a:xfrm>
            <a:off x="794191" y="3538772"/>
            <a:ext cx="7783905" cy="10156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Η ανεπαρκής κάλυψη υποστηρικτικού και εκπαιδευτικού υλικού (π.χ. διδακτικά σενάρια που να καλύπτουν όλες τις Θεματικές Ενότητες του νέου ΠΣ</a:t>
            </a:r>
            <a:r>
              <a:rPr lang="en-US" sz="2000" dirty="0">
                <a:solidFill>
                  <a:srgbClr val="004F8A"/>
                </a:solidFill>
                <a:latin typeface="Calibri" panose="020F0502020204030204" pitchFamily="34" charset="0"/>
                <a:cs typeface="Calibri" panose="020F0502020204030204" pitchFamily="34" charset="0"/>
              </a:rPr>
              <a:t>)</a:t>
            </a:r>
            <a:endParaRPr lang="el-GR" sz="2000" dirty="0">
              <a:solidFill>
                <a:srgbClr val="004F8A"/>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42C86D0-CDE0-41D4-A1FB-E09CDD43A8D6}"/>
              </a:ext>
            </a:extLst>
          </p:cNvPr>
          <p:cNvSpPr txBox="1"/>
          <p:nvPr/>
        </p:nvSpPr>
        <p:spPr>
          <a:xfrm>
            <a:off x="794191" y="1783982"/>
            <a:ext cx="7783905" cy="1015663"/>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Ο ελλιπής υλικοτεχνικός αθλητικός εξοπλισμός των σχολείων και η ανεπάρκεια σχολικών αθλητικών εγκαταστάσεων (που καθιστούν μη ελκυστικό αλλά και αναποτελεσματικό το μάθημα της ΦΑ)</a:t>
            </a:r>
          </a:p>
        </p:txBody>
      </p:sp>
      <p:sp>
        <p:nvSpPr>
          <p:cNvPr id="12" name="TextBox 11">
            <a:extLst>
              <a:ext uri="{FF2B5EF4-FFF2-40B4-BE49-F238E27FC236}">
                <a16:creationId xmlns:a16="http://schemas.microsoft.com/office/drawing/2014/main" id="{AF79F69F-78C0-4564-8212-51CDBD1030DE}"/>
              </a:ext>
            </a:extLst>
          </p:cNvPr>
          <p:cNvSpPr txBox="1"/>
          <p:nvPr/>
        </p:nvSpPr>
        <p:spPr>
          <a:xfrm>
            <a:off x="794192" y="5182510"/>
            <a:ext cx="7783905" cy="707886"/>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Η ολοένα αυξανόμενη ανάγκη χρήσης των ΝΤ στη διδασκαλία και η δυσκολία εφαρμογής τους</a:t>
            </a:r>
          </a:p>
        </p:txBody>
      </p:sp>
      <p:sp>
        <p:nvSpPr>
          <p:cNvPr id="8" name="TextBox 7">
            <a:extLst>
              <a:ext uri="{FF2B5EF4-FFF2-40B4-BE49-F238E27FC236}">
                <a16:creationId xmlns:a16="http://schemas.microsoft.com/office/drawing/2014/main" id="{A3C69427-B122-48F7-8346-75204FB01908}"/>
              </a:ext>
            </a:extLst>
          </p:cNvPr>
          <p:cNvSpPr txBox="1"/>
          <p:nvPr/>
        </p:nvSpPr>
        <p:spPr>
          <a:xfrm>
            <a:off x="794191" y="2907366"/>
            <a:ext cx="8241399" cy="400110"/>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Η  ταυτόχρονη διδασκαλία με άλλους εκπαιδευτικούς ΦΑ</a:t>
            </a:r>
          </a:p>
        </p:txBody>
      </p:sp>
      <p:sp>
        <p:nvSpPr>
          <p:cNvPr id="2" name="TextBox 1">
            <a:extLst>
              <a:ext uri="{FF2B5EF4-FFF2-40B4-BE49-F238E27FC236}">
                <a16:creationId xmlns:a16="http://schemas.microsoft.com/office/drawing/2014/main" id="{EA806A3A-5831-0B86-F57C-D472499BF359}"/>
              </a:ext>
            </a:extLst>
          </p:cNvPr>
          <p:cNvSpPr txBox="1"/>
          <p:nvPr/>
        </p:nvSpPr>
        <p:spPr>
          <a:xfrm>
            <a:off x="794191" y="4638074"/>
            <a:ext cx="7783905" cy="400110"/>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Η διάθεση αρκετού χρόνου για συμπλήρωση φύλλων κριτηρίων, κ.λπ.</a:t>
            </a:r>
          </a:p>
        </p:txBody>
      </p:sp>
    </p:spTree>
    <p:extLst>
      <p:ext uri="{BB962C8B-B14F-4D97-AF65-F5344CB8AC3E}">
        <p14:creationId xmlns:p14="http://schemas.microsoft.com/office/powerpoint/2010/main" val="163929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6CBE4"/>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3C9E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6CBE4"/>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BCCFE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BCCFE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8"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1187624" y="242543"/>
            <a:ext cx="6471067" cy="461665"/>
          </a:xfrm>
          <a:prstGeom prst="rect">
            <a:avLst/>
          </a:prstGeom>
          <a:noFill/>
        </p:spPr>
        <p:txBody>
          <a:bodyPr wrap="square">
            <a:spAutoFit/>
          </a:bodyPr>
          <a:lstStyle/>
          <a:p>
            <a:r>
              <a:rPr lang="el-GR" sz="2400" b="1" dirty="0">
                <a:solidFill>
                  <a:schemeClr val="accent6">
                    <a:lumMod val="75000"/>
                  </a:schemeClr>
                </a:solidFill>
                <a:latin typeface="Calibri" panose="020F0502020204030204" pitchFamily="34" charset="0"/>
                <a:cs typeface="Calibri" panose="020F0502020204030204" pitchFamily="34" charset="0"/>
              </a:rPr>
              <a:t>Αδυναμίες – Δυσκολίες της πιλοτικής εφαρμογής </a:t>
            </a:r>
          </a:p>
        </p:txBody>
      </p:sp>
      <p:sp>
        <p:nvSpPr>
          <p:cNvPr id="13" name="TextBox 12">
            <a:extLst>
              <a:ext uri="{FF2B5EF4-FFF2-40B4-BE49-F238E27FC236}">
                <a16:creationId xmlns:a16="http://schemas.microsoft.com/office/drawing/2014/main" id="{8C3D0890-57C3-434D-A780-B49377E92E59}"/>
              </a:ext>
            </a:extLst>
          </p:cNvPr>
          <p:cNvSpPr txBox="1"/>
          <p:nvPr/>
        </p:nvSpPr>
        <p:spPr>
          <a:xfrm>
            <a:off x="725803" y="1928449"/>
            <a:ext cx="7647187"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Το μη υποστηρικτικό περιβάλλον άσκησης εκτός σχολικού χώρου για την επίτευξη της Δια Βίου Άσκησης για Υγεία (π.χ. έλλειψη δημοτικών χώρων άσκησης, λοιπές εξωσχολικές δραστηριότητες μαθητών/τριών)</a:t>
            </a:r>
          </a:p>
        </p:txBody>
      </p:sp>
      <p:sp>
        <p:nvSpPr>
          <p:cNvPr id="14" name="TextBox 13">
            <a:extLst>
              <a:ext uri="{FF2B5EF4-FFF2-40B4-BE49-F238E27FC236}">
                <a16:creationId xmlns:a16="http://schemas.microsoft.com/office/drawing/2014/main" id="{C2BDE0D3-19FF-4E48-8D04-DABF031B138C}"/>
              </a:ext>
            </a:extLst>
          </p:cNvPr>
          <p:cNvSpPr txBox="1"/>
          <p:nvPr/>
        </p:nvSpPr>
        <p:spPr>
          <a:xfrm>
            <a:off x="725804" y="971438"/>
            <a:ext cx="7647187" cy="707886"/>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Οι σχολικές ώρες που διατίθενται για τη ΦΑ δεν επαρκούν για αποτελεσματική διδασκαλία της ΦΑ</a:t>
            </a:r>
          </a:p>
        </p:txBody>
      </p:sp>
      <p:sp>
        <p:nvSpPr>
          <p:cNvPr id="15" name="TextBox 14">
            <a:extLst>
              <a:ext uri="{FF2B5EF4-FFF2-40B4-BE49-F238E27FC236}">
                <a16:creationId xmlns:a16="http://schemas.microsoft.com/office/drawing/2014/main" id="{54B07023-830A-4CFF-9C5A-FAD5E573279A}"/>
              </a:ext>
            </a:extLst>
          </p:cNvPr>
          <p:cNvSpPr txBox="1"/>
          <p:nvPr/>
        </p:nvSpPr>
        <p:spPr>
          <a:xfrm>
            <a:off x="730000" y="3401705"/>
            <a:ext cx="7647187"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Θέματα οργάνωσης/διαχείρισης τάξης, ωρών διδασκαλίας ως προς τη διάρκεια των διδακτικών σεναρίων, εκπαίδευσης μαθητών/τριών στις μαθησιακές διαδικασίες που απορρέουν από την εφαρμογή του νέου ΠΣ</a:t>
            </a:r>
          </a:p>
        </p:txBody>
      </p:sp>
      <p:sp>
        <p:nvSpPr>
          <p:cNvPr id="18" name="TextBox 17">
            <a:extLst>
              <a:ext uri="{FF2B5EF4-FFF2-40B4-BE49-F238E27FC236}">
                <a16:creationId xmlns:a16="http://schemas.microsoft.com/office/drawing/2014/main" id="{1995B548-2816-4029-8447-19331FE7FB0D}"/>
              </a:ext>
            </a:extLst>
          </p:cNvPr>
          <p:cNvSpPr txBox="1"/>
          <p:nvPr/>
        </p:nvSpPr>
        <p:spPr>
          <a:xfrm>
            <a:off x="725802" y="4906213"/>
            <a:ext cx="7647187" cy="7078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Η συμμετοχή των εκπαιδευτικών και σε άλλα προγράμματα/δράσεις του σχολείου που υλοποιούνται την ίδια χρονική περίοδο</a:t>
            </a:r>
          </a:p>
        </p:txBody>
      </p:sp>
    </p:spTree>
    <p:extLst>
      <p:ext uri="{BB962C8B-B14F-4D97-AF65-F5344CB8AC3E}">
        <p14:creationId xmlns:p14="http://schemas.microsoft.com/office/powerpoint/2010/main" val="12442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B3C9E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B3C9E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3C9E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2376457" y="460967"/>
            <a:ext cx="4391086" cy="523220"/>
          </a:xfrm>
          <a:prstGeom prst="rect">
            <a:avLst/>
          </a:prstGeom>
          <a:noFill/>
        </p:spPr>
        <p:txBody>
          <a:bodyPr wrap="square">
            <a:spAutoFit/>
          </a:bodyPr>
          <a:lstStyle/>
          <a:p>
            <a:r>
              <a:rPr lang="el-GR" sz="2800" b="1" dirty="0">
                <a:solidFill>
                  <a:schemeClr val="accent6">
                    <a:lumMod val="75000"/>
                  </a:schemeClr>
                </a:solidFill>
                <a:latin typeface="Calibri" panose="020F0502020204030204" pitchFamily="34" charset="0"/>
                <a:cs typeface="Calibri" panose="020F0502020204030204" pitchFamily="34" charset="0"/>
              </a:rPr>
              <a:t>Συμπεράσματα - προτάσεις</a:t>
            </a:r>
          </a:p>
        </p:txBody>
      </p:sp>
      <p:sp>
        <p:nvSpPr>
          <p:cNvPr id="13" name="TextBox 12">
            <a:extLst>
              <a:ext uri="{FF2B5EF4-FFF2-40B4-BE49-F238E27FC236}">
                <a16:creationId xmlns:a16="http://schemas.microsoft.com/office/drawing/2014/main" id="{8C3D0890-57C3-434D-A780-B49377E92E59}"/>
              </a:ext>
            </a:extLst>
          </p:cNvPr>
          <p:cNvSpPr txBox="1"/>
          <p:nvPr/>
        </p:nvSpPr>
        <p:spPr>
          <a:xfrm>
            <a:off x="553431" y="2090753"/>
            <a:ext cx="8306086"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Ανάγκη για ανάπτυξη υποστηρικτικού υλικού (π.χ. βιβλιο-τετράδιο μαθητή)</a:t>
            </a:r>
          </a:p>
        </p:txBody>
      </p:sp>
      <p:sp>
        <p:nvSpPr>
          <p:cNvPr id="14" name="TextBox 13">
            <a:extLst>
              <a:ext uri="{FF2B5EF4-FFF2-40B4-BE49-F238E27FC236}">
                <a16:creationId xmlns:a16="http://schemas.microsoft.com/office/drawing/2014/main" id="{C2BDE0D3-19FF-4E48-8D04-DABF031B138C}"/>
              </a:ext>
            </a:extLst>
          </p:cNvPr>
          <p:cNvSpPr txBox="1"/>
          <p:nvPr/>
        </p:nvSpPr>
        <p:spPr>
          <a:xfrm>
            <a:off x="553434" y="1382867"/>
            <a:ext cx="7647187" cy="707886"/>
          </a:xfrm>
          <a:prstGeom prst="rect">
            <a:avLst/>
          </a:prstGeom>
          <a:noFill/>
        </p:spPr>
        <p:txBody>
          <a:bodyPr wrap="square">
            <a:spAutoFit/>
          </a:bodyPr>
          <a:lstStyle/>
          <a:p>
            <a:pPr marL="285750" indent="-285750">
              <a:buClr>
                <a:schemeClr val="accent6">
                  <a:lumMod val="75000"/>
                </a:schemeClr>
              </a:buClr>
              <a:buSzPct val="120000"/>
              <a:buFont typeface="Arial" panose="020B0604020202020204" pitchFamily="34" charset="0"/>
              <a:buChar char="•"/>
            </a:pPr>
            <a:r>
              <a:rPr lang="el-GR" sz="2000" dirty="0">
                <a:solidFill>
                  <a:srgbClr val="004F8A"/>
                </a:solidFill>
                <a:latin typeface="Calibri" panose="020F0502020204030204" pitchFamily="34" charset="0"/>
                <a:cs typeface="Calibri" panose="020F0502020204030204" pitchFamily="34" charset="0"/>
              </a:rPr>
              <a:t>Σαφήνεια, συνέχεια και λειτουργικότητα των θεματικών πεδίων και ενοτήτων (δεν έγιναν προτάσεις τροποποιήσεων - βελτιώσεων)</a:t>
            </a:r>
          </a:p>
        </p:txBody>
      </p:sp>
      <p:sp>
        <p:nvSpPr>
          <p:cNvPr id="15" name="TextBox 14">
            <a:extLst>
              <a:ext uri="{FF2B5EF4-FFF2-40B4-BE49-F238E27FC236}">
                <a16:creationId xmlns:a16="http://schemas.microsoft.com/office/drawing/2014/main" id="{54B07023-830A-4CFF-9C5A-FAD5E573279A}"/>
              </a:ext>
            </a:extLst>
          </p:cNvPr>
          <p:cNvSpPr txBox="1"/>
          <p:nvPr/>
        </p:nvSpPr>
        <p:spPr>
          <a:xfrm>
            <a:off x="553434" y="2974294"/>
            <a:ext cx="7647187" cy="707886"/>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Ενίσχυση των διαθέσιμων αθλητικών εγκαταστάσεων και του αναγκαίου εξοπλισμού</a:t>
            </a:r>
          </a:p>
        </p:txBody>
      </p:sp>
      <p:sp>
        <p:nvSpPr>
          <p:cNvPr id="9" name="TextBox 8">
            <a:extLst>
              <a:ext uri="{FF2B5EF4-FFF2-40B4-BE49-F238E27FC236}">
                <a16:creationId xmlns:a16="http://schemas.microsoft.com/office/drawing/2014/main" id="{B0E4F761-DED3-4500-8D9C-A30C782096B4}"/>
              </a:ext>
            </a:extLst>
          </p:cNvPr>
          <p:cNvSpPr txBox="1"/>
          <p:nvPr/>
        </p:nvSpPr>
        <p:spPr>
          <a:xfrm>
            <a:off x="553428" y="2489433"/>
            <a:ext cx="7806637"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accent6">
                  <a:lumMod val="75000"/>
                </a:schemeClr>
              </a:buClr>
              <a:buSzPct val="120000"/>
              <a:buFont typeface="Arial" panose="020B0604020202020204" pitchFamily="34" charset="0"/>
              <a:buChar char="•"/>
              <a:tabLst/>
              <a:defRPr/>
            </a:pPr>
            <a:r>
              <a:rPr lang="el-GR" sz="2000" dirty="0">
                <a:solidFill>
                  <a:srgbClr val="004F8A"/>
                </a:solidFill>
                <a:latin typeface="Calibri" panose="020F0502020204030204" pitchFamily="34" charset="0"/>
                <a:cs typeface="Calibri" panose="020F0502020204030204" pitchFamily="34" charset="0"/>
              </a:rPr>
              <a:t>Διαρκής επιμόρφωση των εκπαιδευτικών ΦΑ</a:t>
            </a:r>
          </a:p>
        </p:txBody>
      </p:sp>
      <p:sp>
        <p:nvSpPr>
          <p:cNvPr id="2" name="TextBox 1">
            <a:extLst>
              <a:ext uri="{FF2B5EF4-FFF2-40B4-BE49-F238E27FC236}">
                <a16:creationId xmlns:a16="http://schemas.microsoft.com/office/drawing/2014/main" id="{861104EA-010E-C4B5-25DD-5B0F2BEEB91C}"/>
              </a:ext>
            </a:extLst>
          </p:cNvPr>
          <p:cNvSpPr txBox="1"/>
          <p:nvPr/>
        </p:nvSpPr>
        <p:spPr>
          <a:xfrm>
            <a:off x="553428" y="3766931"/>
            <a:ext cx="7806637" cy="400110"/>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Αύξηση της συχνότητας των μαθημάτων ΦΑ στο ωρολόγιο πρόγραμμα</a:t>
            </a:r>
          </a:p>
        </p:txBody>
      </p:sp>
      <p:sp>
        <p:nvSpPr>
          <p:cNvPr id="5" name="TextBox 4">
            <a:extLst>
              <a:ext uri="{FF2B5EF4-FFF2-40B4-BE49-F238E27FC236}">
                <a16:creationId xmlns:a16="http://schemas.microsoft.com/office/drawing/2014/main" id="{AFA742C8-CB49-F97D-9BD4-00D61EF90F72}"/>
              </a:ext>
            </a:extLst>
          </p:cNvPr>
          <p:cNvSpPr txBox="1"/>
          <p:nvPr/>
        </p:nvSpPr>
        <p:spPr>
          <a:xfrm>
            <a:off x="539552" y="4365104"/>
            <a:ext cx="7647187" cy="1015663"/>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Υποστήριξη της δυνατότητας για ενασχόληση των μαθητών/τριών με αθλητικές δραστηριότητες στα διαλείμματα ή/και στα κενά των μαθημάτων</a:t>
            </a:r>
          </a:p>
        </p:txBody>
      </p:sp>
    </p:spTree>
    <p:extLst>
      <p:ext uri="{BB962C8B-B14F-4D97-AF65-F5344CB8AC3E}">
        <p14:creationId xmlns:p14="http://schemas.microsoft.com/office/powerpoint/2010/main" val="37893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B3D9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B3D9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B3D9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3D9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B3D9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9" grpId="0"/>
      <p:bldP spid="2"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2353842" y="243647"/>
            <a:ext cx="4391086" cy="523220"/>
          </a:xfrm>
          <a:prstGeom prst="rect">
            <a:avLst/>
          </a:prstGeom>
          <a:noFill/>
        </p:spPr>
        <p:txBody>
          <a:bodyPr wrap="square">
            <a:spAutoFit/>
          </a:bodyPr>
          <a:lstStyle/>
          <a:p>
            <a:r>
              <a:rPr lang="el-GR" sz="2800" b="1" dirty="0">
                <a:solidFill>
                  <a:schemeClr val="accent6">
                    <a:lumMod val="75000"/>
                  </a:schemeClr>
                </a:solidFill>
                <a:latin typeface="Calibri" panose="020F0502020204030204" pitchFamily="34" charset="0"/>
                <a:cs typeface="Calibri" panose="020F0502020204030204" pitchFamily="34" charset="0"/>
              </a:rPr>
              <a:t>Συμπεράσματα - προτάσεις</a:t>
            </a:r>
          </a:p>
        </p:txBody>
      </p:sp>
      <p:sp>
        <p:nvSpPr>
          <p:cNvPr id="7" name="TextBox 6">
            <a:extLst>
              <a:ext uri="{FF2B5EF4-FFF2-40B4-BE49-F238E27FC236}">
                <a16:creationId xmlns:a16="http://schemas.microsoft.com/office/drawing/2014/main" id="{E61B8F95-717E-45CE-9F31-73D777C2A686}"/>
              </a:ext>
            </a:extLst>
          </p:cNvPr>
          <p:cNvSpPr txBox="1"/>
          <p:nvPr/>
        </p:nvSpPr>
        <p:spPr>
          <a:xfrm>
            <a:off x="703230" y="2440901"/>
            <a:ext cx="7647187" cy="1015663"/>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Διαμόρφωση πλαισίου αντιμετώπισης, κάλυψης και στήριξης των εκπαιδευτικών ΦΑ, σχετικά με θέματα ασφάλειας των μαθητών κατά τη συμμετοχή τους σε δράσεις εκτός σχολείου </a:t>
            </a:r>
          </a:p>
        </p:txBody>
      </p:sp>
      <p:sp>
        <p:nvSpPr>
          <p:cNvPr id="8" name="TextBox 7">
            <a:extLst>
              <a:ext uri="{FF2B5EF4-FFF2-40B4-BE49-F238E27FC236}">
                <a16:creationId xmlns:a16="http://schemas.microsoft.com/office/drawing/2014/main" id="{3EA2101A-45F1-4E8A-96F2-7EC47E544B39}"/>
              </a:ext>
            </a:extLst>
          </p:cNvPr>
          <p:cNvSpPr txBox="1"/>
          <p:nvPr/>
        </p:nvSpPr>
        <p:spPr>
          <a:xfrm>
            <a:off x="702373" y="3753014"/>
            <a:ext cx="7647187" cy="1015663"/>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Διαμόρφωση ενός νέου κανονιστικού πλαισίου στη λειτουργία των σχολείων που θα επιτρέπει τη χρήση των νέων τεχνολογιών στο μάθημα της ΦΑ, ανάπτυξη κατάλληλων λογισμικών</a:t>
            </a:r>
          </a:p>
        </p:txBody>
      </p:sp>
      <p:sp>
        <p:nvSpPr>
          <p:cNvPr id="2" name="TextBox 1">
            <a:extLst>
              <a:ext uri="{FF2B5EF4-FFF2-40B4-BE49-F238E27FC236}">
                <a16:creationId xmlns:a16="http://schemas.microsoft.com/office/drawing/2014/main" id="{07B5EF3F-53E6-ED0C-8500-5EDE4B60CC89}"/>
              </a:ext>
            </a:extLst>
          </p:cNvPr>
          <p:cNvSpPr txBox="1"/>
          <p:nvPr/>
        </p:nvSpPr>
        <p:spPr>
          <a:xfrm>
            <a:off x="703230" y="1110153"/>
            <a:ext cx="7647187" cy="1015663"/>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Ανάπτυξη πολιτικών, δράσεων και προγραμμάτων στο σχολείο και παροχής κινήτρων, ώστε vα ενθαρρυνθεί η συμμετοχή των μαθητών σε αθλήματα και ΦΔ εκτός σχολικού προγράμματος</a:t>
            </a:r>
          </a:p>
        </p:txBody>
      </p:sp>
      <p:sp>
        <p:nvSpPr>
          <p:cNvPr id="3" name="TextBox 2">
            <a:extLst>
              <a:ext uri="{FF2B5EF4-FFF2-40B4-BE49-F238E27FC236}">
                <a16:creationId xmlns:a16="http://schemas.microsoft.com/office/drawing/2014/main" id="{AF3FCF8B-CC42-20DA-1E5E-3E6A74C7A53D}"/>
              </a:ext>
            </a:extLst>
          </p:cNvPr>
          <p:cNvSpPr txBox="1"/>
          <p:nvPr/>
        </p:nvSpPr>
        <p:spPr>
          <a:xfrm>
            <a:off x="702372" y="5010066"/>
            <a:ext cx="7647187" cy="707886"/>
          </a:xfrm>
          <a:prstGeom prst="rect">
            <a:avLst/>
          </a:prstGeom>
          <a:noFill/>
        </p:spPr>
        <p:txBody>
          <a:bodyPr wrap="square">
            <a:spAutoFit/>
          </a:bodyPr>
          <a:lstStyle/>
          <a:p>
            <a:pPr marL="285750" lvl="0" indent="-285750">
              <a:buClr>
                <a:schemeClr val="accent6">
                  <a:lumMod val="75000"/>
                </a:schemeClr>
              </a:buClr>
              <a:buSzPct val="120000"/>
              <a:buFont typeface="Arial" panose="020B0604020202020204" pitchFamily="34" charset="0"/>
              <a:buChar char="•"/>
              <a:defRPr/>
            </a:pPr>
            <a:r>
              <a:rPr lang="el-GR" sz="2000" dirty="0">
                <a:solidFill>
                  <a:srgbClr val="004F8A"/>
                </a:solidFill>
                <a:latin typeface="Calibri" panose="020F0502020204030204" pitchFamily="34" charset="0"/>
                <a:cs typeface="Calibri" panose="020F0502020204030204" pitchFamily="34" charset="0"/>
              </a:rPr>
              <a:t>Αξιοποίηση περιβάλλοντος μικτής μάθησης, ασύγχρονων διδασκαλιών και μοντέλου αντεστραμμένης τάξης</a:t>
            </a:r>
          </a:p>
        </p:txBody>
      </p:sp>
    </p:spTree>
    <p:extLst>
      <p:ext uri="{BB962C8B-B14F-4D97-AF65-F5344CB8AC3E}">
        <p14:creationId xmlns:p14="http://schemas.microsoft.com/office/powerpoint/2010/main" val="21303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B6CBE4"/>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6CBE4"/>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6CBE4"/>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B6CBE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F4275-6CB9-46B2-ABEC-36D9D966AEB5}"/>
              </a:ext>
            </a:extLst>
          </p:cNvPr>
          <p:cNvSpPr txBox="1"/>
          <p:nvPr/>
        </p:nvSpPr>
        <p:spPr>
          <a:xfrm>
            <a:off x="2267744" y="2636912"/>
            <a:ext cx="4391086" cy="646331"/>
          </a:xfrm>
          <a:prstGeom prst="rect">
            <a:avLst/>
          </a:prstGeom>
          <a:noFill/>
        </p:spPr>
        <p:txBody>
          <a:bodyPr wrap="square">
            <a:spAutoFit/>
          </a:bodyPr>
          <a:lstStyle/>
          <a:p>
            <a:pPr algn="ctr"/>
            <a:r>
              <a:rPr lang="el-GR" sz="3600" b="1" dirty="0">
                <a:solidFill>
                  <a:srgbClr val="00B050"/>
                </a:solidFill>
                <a:latin typeface="Calibri" panose="020F0502020204030204" pitchFamily="34" charset="0"/>
                <a:cs typeface="Calibri" panose="020F0502020204030204" pitchFamily="34" charset="0"/>
              </a:rPr>
              <a:t>Σας ευχαριστώ</a:t>
            </a:r>
          </a:p>
        </p:txBody>
      </p:sp>
    </p:spTree>
    <p:extLst>
      <p:ext uri="{BB962C8B-B14F-4D97-AF65-F5344CB8AC3E}">
        <p14:creationId xmlns:p14="http://schemas.microsoft.com/office/powerpoint/2010/main" val="299872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13D60-3DE5-4CFC-B4B2-2ED9D709914D}"/>
              </a:ext>
            </a:extLst>
          </p:cNvPr>
          <p:cNvSpPr txBox="1"/>
          <p:nvPr/>
        </p:nvSpPr>
        <p:spPr>
          <a:xfrm>
            <a:off x="683568" y="1340768"/>
            <a:ext cx="75608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0" i="0" u="none" strike="noStrike" kern="1200" cap="none" spc="0" normalizeH="0" baseline="0" noProof="0" dirty="0">
                <a:ln>
                  <a:noFill/>
                </a:ln>
                <a:solidFill>
                  <a:srgbClr val="C00000"/>
                </a:solidFill>
                <a:effectLst/>
                <a:uLnTx/>
                <a:uFillTx/>
                <a:latin typeface="Calibri"/>
                <a:ea typeface="+mn-ea"/>
                <a:cs typeface="+mn-cs"/>
              </a:rPr>
              <a:t>Βασικές επιδιώξεις του νέου ΠΣ αποτελούν η ανάπτυξη της </a:t>
            </a:r>
            <a:r>
              <a:rPr kumimoji="0" lang="el-GR" sz="2600" b="1" i="0" u="none" strike="noStrike" kern="1200" cap="none" spc="0" normalizeH="0" baseline="0" noProof="0" dirty="0">
                <a:ln>
                  <a:noFill/>
                </a:ln>
                <a:solidFill>
                  <a:srgbClr val="C00000"/>
                </a:solidFill>
                <a:effectLst/>
                <a:uLnTx/>
                <a:uFillTx/>
                <a:latin typeface="Calibri"/>
                <a:ea typeface="+mn-ea"/>
                <a:cs typeface="+mn-cs"/>
              </a:rPr>
              <a:t>αυτοκαθοριζόμενης παρακίνησης </a:t>
            </a:r>
            <a:r>
              <a:rPr kumimoji="0" lang="el-GR" sz="2600" b="0" i="0" u="none" strike="noStrike" kern="1200" cap="none" spc="0" normalizeH="0" baseline="0" noProof="0" dirty="0">
                <a:ln>
                  <a:noFill/>
                </a:ln>
                <a:solidFill>
                  <a:srgbClr val="C00000"/>
                </a:solidFill>
                <a:effectLst/>
                <a:uLnTx/>
                <a:uFillTx/>
                <a:latin typeface="Calibri"/>
                <a:ea typeface="+mn-ea"/>
                <a:cs typeface="+mn-cs"/>
              </a:rPr>
              <a:t>και </a:t>
            </a:r>
            <a:r>
              <a:rPr kumimoji="0" lang="el-GR" sz="2600" b="1" i="0" u="none" strike="noStrike" kern="1200" cap="none" spc="0" normalizeH="0" baseline="0" noProof="0" dirty="0">
                <a:ln>
                  <a:noFill/>
                </a:ln>
                <a:solidFill>
                  <a:srgbClr val="C00000"/>
                </a:solidFill>
                <a:effectLst/>
                <a:uLnTx/>
                <a:uFillTx/>
                <a:latin typeface="Calibri"/>
                <a:ea typeface="+mn-ea"/>
                <a:cs typeface="+mn-cs"/>
              </a:rPr>
              <a:t>δεξιοτήτων αυτορρύθμισης </a:t>
            </a:r>
            <a:r>
              <a:rPr kumimoji="0" lang="el-GR" sz="2600" b="0" i="0" u="none" strike="noStrike" kern="1200" cap="none" spc="0" normalizeH="0" baseline="0" noProof="0" dirty="0">
                <a:ln>
                  <a:noFill/>
                </a:ln>
                <a:solidFill>
                  <a:srgbClr val="C00000"/>
                </a:solidFill>
                <a:effectLst/>
                <a:uLnTx/>
                <a:uFillTx/>
                <a:latin typeface="Calibri"/>
                <a:ea typeface="+mn-ea"/>
                <a:cs typeface="+mn-cs"/>
              </a:rPr>
              <a:t>των μαθητών/-τριών, </a:t>
            </a:r>
          </a:p>
        </p:txBody>
      </p:sp>
      <p:sp>
        <p:nvSpPr>
          <p:cNvPr id="2" name="TextBox 1">
            <a:extLst>
              <a:ext uri="{FF2B5EF4-FFF2-40B4-BE49-F238E27FC236}">
                <a16:creationId xmlns:a16="http://schemas.microsoft.com/office/drawing/2014/main" id="{650A78F3-05AC-05F0-E1CA-97D2763A8BD1}"/>
              </a:ext>
            </a:extLst>
          </p:cNvPr>
          <p:cNvSpPr txBox="1"/>
          <p:nvPr/>
        </p:nvSpPr>
        <p:spPr>
          <a:xfrm>
            <a:off x="791580" y="3578240"/>
            <a:ext cx="75608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0" i="0" u="none" strike="noStrike" kern="1200" cap="none" spc="0" normalizeH="0" baseline="0" noProof="0" dirty="0">
                <a:ln>
                  <a:noFill/>
                </a:ln>
                <a:solidFill>
                  <a:srgbClr val="00863D"/>
                </a:solidFill>
                <a:effectLst/>
                <a:uLnTx/>
                <a:uFillTx/>
                <a:latin typeface="Calibri"/>
                <a:ea typeface="+mn-ea"/>
                <a:cs typeface="+mn-cs"/>
              </a:rPr>
              <a:t>ως παράγοντες που συμβάλουν σημαντικά στη δια βίου θετική και υγιή ανάπτυξη και ευημερία, μέσα από τη διαμόρφωση εγγράμματων μαθητριών/ών</a:t>
            </a:r>
          </a:p>
        </p:txBody>
      </p:sp>
    </p:spTree>
    <p:extLst>
      <p:ext uri="{BB962C8B-B14F-4D97-AF65-F5344CB8AC3E}">
        <p14:creationId xmlns:p14="http://schemas.microsoft.com/office/powerpoint/2010/main" val="1850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0EFCC-00DD-4503-857A-8CB293210114}"/>
              </a:ext>
            </a:extLst>
          </p:cNvPr>
          <p:cNvSpPr>
            <a:spLocks noGrp="1"/>
          </p:cNvSpPr>
          <p:nvPr>
            <p:ph type="ctrTitle"/>
          </p:nvPr>
        </p:nvSpPr>
        <p:spPr>
          <a:xfrm>
            <a:off x="1835696" y="879625"/>
            <a:ext cx="5472608" cy="618976"/>
          </a:xfrm>
        </p:spPr>
        <p:txBody>
          <a:bodyPr>
            <a:noAutofit/>
          </a:bodyPr>
          <a:lstStyle/>
          <a:p>
            <a:pPr algn="ctr"/>
            <a:r>
              <a:rPr lang="el-GR" sz="2400" dirty="0">
                <a:solidFill>
                  <a:srgbClr val="C00000"/>
                </a:solidFill>
                <a:latin typeface="Calibri" panose="020F0502020204030204" pitchFamily="34" charset="0"/>
                <a:cs typeface="Calibri" panose="020F0502020204030204" pitchFamily="34" charset="0"/>
              </a:rPr>
              <a:t>Σκοποί του ΠΣ</a:t>
            </a:r>
            <a:br>
              <a:rPr lang="el-GR" sz="2400" dirty="0">
                <a:solidFill>
                  <a:srgbClr val="C00000"/>
                </a:solidFill>
                <a:latin typeface="Calibri" panose="020F0502020204030204" pitchFamily="34" charset="0"/>
                <a:cs typeface="Calibri" panose="020F0502020204030204" pitchFamily="34" charset="0"/>
              </a:rPr>
            </a:br>
            <a:r>
              <a:rPr lang="el-GR" sz="2400" dirty="0">
                <a:solidFill>
                  <a:srgbClr val="C00000"/>
                </a:solidFill>
                <a:latin typeface="Calibri" panose="020F0502020204030204" pitchFamily="34" charset="0"/>
                <a:cs typeface="Calibri" panose="020F0502020204030204" pitchFamily="34" charset="0"/>
              </a:rPr>
              <a:t>και η συμβολή της Φυσικής Αγωγής</a:t>
            </a:r>
          </a:p>
        </p:txBody>
      </p:sp>
      <p:pic>
        <p:nvPicPr>
          <p:cNvPr id="3" name="Εικόνα 2">
            <a:extLst>
              <a:ext uri="{FF2B5EF4-FFF2-40B4-BE49-F238E27FC236}">
                <a16:creationId xmlns:a16="http://schemas.microsoft.com/office/drawing/2014/main" id="{EDF12D2D-8F3C-4889-B2E8-A588A6734515}"/>
              </a:ext>
            </a:extLst>
          </p:cNvPr>
          <p:cNvPicPr>
            <a:picLocks noChangeAspect="1"/>
          </p:cNvPicPr>
          <p:nvPr/>
        </p:nvPicPr>
        <p:blipFill>
          <a:blip r:embed="rId3"/>
          <a:stretch>
            <a:fillRect/>
          </a:stretch>
        </p:blipFill>
        <p:spPr>
          <a:xfrm>
            <a:off x="1066496" y="1700808"/>
            <a:ext cx="7011008" cy="4310246"/>
          </a:xfrm>
          <a:prstGeom prst="rect">
            <a:avLst/>
          </a:prstGeom>
        </p:spPr>
      </p:pic>
    </p:spTree>
    <p:extLst>
      <p:ext uri="{BB962C8B-B14F-4D97-AF65-F5344CB8AC3E}">
        <p14:creationId xmlns:p14="http://schemas.microsoft.com/office/powerpoint/2010/main" val="379241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00D35B-B472-4FBE-B66A-DAF750B027B6}"/>
              </a:ext>
            </a:extLst>
          </p:cNvPr>
          <p:cNvSpPr>
            <a:spLocks noGrp="1"/>
          </p:cNvSpPr>
          <p:nvPr>
            <p:ph idx="1"/>
          </p:nvPr>
        </p:nvSpPr>
        <p:spPr>
          <a:xfrm>
            <a:off x="457200" y="1842374"/>
            <a:ext cx="8229600" cy="3816424"/>
          </a:xfrm>
        </p:spPr>
        <p:txBody>
          <a:bodyPr/>
          <a:lstStyle/>
          <a:p>
            <a:pPr marL="384038" indent="-384038">
              <a:lnSpc>
                <a:spcPct val="94000"/>
              </a:lnSpc>
              <a:spcBef>
                <a:spcPts val="1000"/>
              </a:spcBef>
              <a:spcAft>
                <a:spcPts val="200"/>
              </a:spcAft>
              <a:buFont typeface="Wingdings" panose="05000000000000000000" pitchFamily="2" charset="2"/>
              <a:buChar char="§"/>
              <a:defRPr/>
            </a:pPr>
            <a:r>
              <a:rPr lang="el-GR" sz="2000" b="1" dirty="0">
                <a:solidFill>
                  <a:srgbClr val="00B050"/>
                </a:solidFill>
                <a:latin typeface="Calibri" panose="020F0502020204030204" pitchFamily="34" charset="0"/>
                <a:cs typeface="Calibri" panose="020F0502020204030204" pitchFamily="34" charset="0"/>
              </a:rPr>
              <a:t>Κινητικός:</a:t>
            </a:r>
            <a:r>
              <a:rPr lang="el-GR" sz="2000" b="1" dirty="0">
                <a:solidFill>
                  <a:srgbClr val="00589A"/>
                </a:solidFill>
                <a:latin typeface="Calibri" panose="020F0502020204030204" pitchFamily="34" charset="0"/>
                <a:cs typeface="Calibri" panose="020F0502020204030204" pitchFamily="34" charset="0"/>
              </a:rPr>
              <a:t> </a:t>
            </a:r>
            <a:r>
              <a:rPr lang="el-GR" sz="2000" dirty="0">
                <a:solidFill>
                  <a:srgbClr val="00589A"/>
                </a:solidFill>
                <a:latin typeface="Calibri" panose="020F0502020204030204" pitchFamily="34" charset="0"/>
                <a:cs typeface="Calibri" panose="020F0502020204030204" pitchFamily="34" charset="0"/>
              </a:rPr>
              <a:t>Ικανότητα σε ένα εύρος αθλητικών και κινητικών δεξιοτήτων που είναι χρήσιμες για τη δια βίου άσκηση για υγεία και ποιότητα ζωής</a:t>
            </a:r>
          </a:p>
          <a:p>
            <a:pPr marL="384038" indent="-384038">
              <a:lnSpc>
                <a:spcPct val="94000"/>
              </a:lnSpc>
              <a:spcBef>
                <a:spcPts val="1000"/>
              </a:spcBef>
              <a:spcAft>
                <a:spcPts val="200"/>
              </a:spcAft>
              <a:buFont typeface="Wingdings" panose="05000000000000000000" pitchFamily="2" charset="2"/>
              <a:buChar char="§"/>
              <a:defRPr/>
            </a:pPr>
            <a:r>
              <a:rPr lang="el-GR" sz="2000" b="1" dirty="0">
                <a:solidFill>
                  <a:srgbClr val="00B050"/>
                </a:solidFill>
                <a:latin typeface="Calibri" panose="020F0502020204030204" pitchFamily="34" charset="0"/>
                <a:cs typeface="Calibri" panose="020F0502020204030204" pitchFamily="34" charset="0"/>
              </a:rPr>
              <a:t>Γνωστικός: </a:t>
            </a:r>
            <a:r>
              <a:rPr lang="el-GR" sz="2000" dirty="0">
                <a:solidFill>
                  <a:srgbClr val="00589A"/>
                </a:solidFill>
                <a:latin typeface="Calibri" panose="020F0502020204030204" pitchFamily="34" charset="0"/>
                <a:cs typeface="Calibri" panose="020F0502020204030204" pitchFamily="34" charset="0"/>
              </a:rPr>
              <a:t>Γνώση και κατανόηση εννοιών επιστημών για την εφαρμογή τους στη δια βίου άσκηση για υγεία και ποιότητα ζωής</a:t>
            </a:r>
          </a:p>
          <a:p>
            <a:pPr marL="384038" indent="-384038">
              <a:lnSpc>
                <a:spcPct val="94000"/>
              </a:lnSpc>
              <a:spcBef>
                <a:spcPts val="1000"/>
              </a:spcBef>
              <a:spcAft>
                <a:spcPts val="200"/>
              </a:spcAft>
              <a:buFont typeface="Wingdings" panose="05000000000000000000" pitchFamily="2" charset="2"/>
              <a:buChar char="§"/>
              <a:defRPr/>
            </a:pPr>
            <a:r>
              <a:rPr lang="el-GR" sz="2000" b="1" dirty="0">
                <a:solidFill>
                  <a:srgbClr val="00B050"/>
                </a:solidFill>
                <a:latin typeface="Calibri" panose="020F0502020204030204" pitchFamily="34" charset="0"/>
                <a:cs typeface="Calibri" panose="020F0502020204030204" pitchFamily="34" charset="0"/>
              </a:rPr>
              <a:t>Βιωματικός/Συμπεριφορικός: </a:t>
            </a:r>
            <a:r>
              <a:rPr lang="el-GR" sz="2000" dirty="0">
                <a:solidFill>
                  <a:srgbClr val="00589A"/>
                </a:solidFill>
                <a:latin typeface="Calibri" panose="020F0502020204030204" pitchFamily="34" charset="0"/>
                <a:cs typeface="Calibri" panose="020F0502020204030204" pitchFamily="34" charset="0"/>
              </a:rPr>
              <a:t>Συστηματική συμμετοχή σε φυσικές δραστηριότητες και ανάπτυξη του επιπέδου της φυσικής κατάστασης για υγεία</a:t>
            </a:r>
          </a:p>
          <a:p>
            <a:pPr marL="384038" indent="-384038">
              <a:lnSpc>
                <a:spcPct val="94000"/>
              </a:lnSpc>
              <a:spcBef>
                <a:spcPts val="1000"/>
              </a:spcBef>
              <a:spcAft>
                <a:spcPts val="200"/>
              </a:spcAft>
              <a:buFont typeface="Wingdings" panose="05000000000000000000" pitchFamily="2" charset="2"/>
              <a:buChar char="§"/>
              <a:defRPr/>
            </a:pPr>
            <a:r>
              <a:rPr lang="el-GR" sz="2000" b="1" dirty="0">
                <a:solidFill>
                  <a:srgbClr val="00B050"/>
                </a:solidFill>
                <a:latin typeface="Calibri" panose="020F0502020204030204" pitchFamily="34" charset="0"/>
                <a:cs typeface="Calibri" panose="020F0502020204030204" pitchFamily="34" charset="0"/>
              </a:rPr>
              <a:t>Ηθικός/Κοινωνικός/Συναισθηματικός</a:t>
            </a:r>
            <a:r>
              <a:rPr lang="el-GR" sz="2000" dirty="0">
                <a:solidFill>
                  <a:srgbClr val="00B050"/>
                </a:solidFill>
                <a:latin typeface="Calibri" panose="020F0502020204030204" pitchFamily="34" charset="0"/>
                <a:cs typeface="Calibri" panose="020F0502020204030204" pitchFamily="34" charset="0"/>
              </a:rPr>
              <a:t>:</a:t>
            </a:r>
            <a:r>
              <a:rPr lang="el-GR" sz="2000" dirty="0">
                <a:solidFill>
                  <a:srgbClr val="00589A"/>
                </a:solidFill>
                <a:latin typeface="Calibri" panose="020F0502020204030204" pitchFamily="34" charset="0"/>
                <a:cs typeface="Calibri" panose="020F0502020204030204" pitchFamily="34" charset="0"/>
              </a:rPr>
              <a:t> Υπεύθυνη συμπεριφορά, σεβασμός στη διαφορετικότητα και κοινωνικές και συναισθηματικές δεξιότητες που συμβάλλουν στη δια βίου άσκηση για υγεία και ποιότητα ζωής</a:t>
            </a:r>
          </a:p>
        </p:txBody>
      </p:sp>
      <p:sp>
        <p:nvSpPr>
          <p:cNvPr id="6" name="TextBox 5">
            <a:extLst>
              <a:ext uri="{FF2B5EF4-FFF2-40B4-BE49-F238E27FC236}">
                <a16:creationId xmlns:a16="http://schemas.microsoft.com/office/drawing/2014/main" id="{D28B36E5-05F1-4B5E-B0F0-A91B80A5755C}"/>
              </a:ext>
            </a:extLst>
          </p:cNvPr>
          <p:cNvSpPr txBox="1"/>
          <p:nvPr/>
        </p:nvSpPr>
        <p:spPr>
          <a:xfrm>
            <a:off x="1475656" y="950512"/>
            <a:ext cx="5664871" cy="497380"/>
          </a:xfrm>
          <a:prstGeom prst="rect">
            <a:avLst/>
          </a:prstGeom>
          <a:noFill/>
        </p:spPr>
        <p:txBody>
          <a:bodyPr wrap="square">
            <a:spAutoFit/>
          </a:bodyPr>
          <a:lstStyle/>
          <a:p>
            <a:pPr marL="0" marR="0" lvl="0" indent="0" algn="l" defTabSz="914400" rtl="0" eaLnBrk="1" fontAlgn="auto" latinLnBrk="0" hangingPunct="1">
              <a:lnSpc>
                <a:spcPct val="94000"/>
              </a:lnSpc>
              <a:spcBef>
                <a:spcPts val="1000"/>
              </a:spcBef>
              <a:spcAft>
                <a:spcPts val="200"/>
              </a:spcAft>
              <a:buClrTx/>
              <a:buSzTx/>
              <a:buFontTx/>
              <a:buNone/>
              <a:tabLst/>
              <a:defRPr/>
            </a:pPr>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Θεματικά Πεδία: Βασικοί Σκοποί</a:t>
            </a:r>
          </a:p>
        </p:txBody>
      </p:sp>
    </p:spTree>
    <p:extLst>
      <p:ext uri="{BB962C8B-B14F-4D97-AF65-F5344CB8AC3E}">
        <p14:creationId xmlns:p14="http://schemas.microsoft.com/office/powerpoint/2010/main" val="9996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C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C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91CF44-5651-46F1-BE48-C1A9EB5B523C}"/>
              </a:ext>
            </a:extLst>
          </p:cNvPr>
          <p:cNvSpPr>
            <a:spLocks noGrp="1"/>
          </p:cNvSpPr>
          <p:nvPr>
            <p:ph sz="half" idx="1"/>
          </p:nvPr>
        </p:nvSpPr>
        <p:spPr>
          <a:xfrm>
            <a:off x="533400" y="1510129"/>
            <a:ext cx="4038600" cy="4428610"/>
          </a:xfrm>
        </p:spPr>
        <p:txBody>
          <a:bodyPr>
            <a:normAutofit/>
          </a:bodyPr>
          <a:lstStyle/>
          <a:p>
            <a:pPr marL="384038" indent="-384038">
              <a:lnSpc>
                <a:spcPct val="94000"/>
              </a:lnSpc>
              <a:spcBef>
                <a:spcPts val="1000"/>
              </a:spcBef>
              <a:spcAft>
                <a:spcPts val="200"/>
              </a:spcAft>
              <a:buFont typeface="Franklin Gothic Book" panose="020B0503020102020204" pitchFamily="34" charset="0"/>
              <a:buChar char="■"/>
              <a:defRPr/>
            </a:pPr>
            <a:r>
              <a:rPr lang="el-GR" sz="2400" b="1" dirty="0">
                <a:solidFill>
                  <a:srgbClr val="00B050"/>
                </a:solidFill>
                <a:latin typeface="Calibri" panose="020F0502020204030204" pitchFamily="34" charset="0"/>
                <a:cs typeface="Calibri" panose="020F0502020204030204" pitchFamily="34" charset="0"/>
              </a:rPr>
              <a:t>Κινητικός: </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Δραστηριότητες δια βίου άσκησης </a:t>
            </a:r>
            <a:r>
              <a:rPr lang="el-GR" sz="1900" dirty="0">
                <a:solidFill>
                  <a:schemeClr val="accent5">
                    <a:lumMod val="50000"/>
                  </a:schemeClr>
                </a:solidFill>
                <a:latin typeface="Calibri" panose="020F0502020204030204" pitchFamily="34" charset="0"/>
                <a:cs typeface="Calibri" panose="020F0502020204030204" pitchFamily="34" charset="0"/>
              </a:rPr>
              <a:t>(δραστηριότητες για ανάπτυξη καλής Φυσικής κατάστασης για υγεία, τα “διαδεδομένα” ατομικά και ομαδικά αθλήματα, τα “λιγότερο” διαδεδομένα αθλήματα και εναλλακτικές μορφές άσκησης και ΦΔ αναψυχής</a:t>
            </a:r>
          </a:p>
          <a:p>
            <a:pPr marL="457189" indent="-457189">
              <a:lnSpc>
                <a:spcPct val="94000"/>
              </a:lnSpc>
              <a:spcBef>
                <a:spcPts val="1000"/>
              </a:spcBef>
              <a:spcAft>
                <a:spcPts val="200"/>
              </a:spcAft>
              <a:buFont typeface="+mj-lt"/>
              <a:buAutoNum type="arabicPeriod"/>
              <a:defRPr/>
            </a:pPr>
            <a:r>
              <a:rPr lang="el-GR" sz="1900" b="1" dirty="0">
                <a:solidFill>
                  <a:schemeClr val="accent5">
                    <a:lumMod val="50000"/>
                  </a:schemeClr>
                </a:solidFill>
                <a:latin typeface="Calibri" panose="020F0502020204030204" pitchFamily="34" charset="0"/>
                <a:cs typeface="Calibri" panose="020F0502020204030204" pitchFamily="34" charset="0"/>
              </a:rPr>
              <a:t>Χοροί και ρυθμός </a:t>
            </a:r>
            <a:r>
              <a:rPr lang="el-GR" sz="1900" dirty="0">
                <a:solidFill>
                  <a:schemeClr val="accent5">
                    <a:lumMod val="50000"/>
                  </a:schemeClr>
                </a:solidFill>
                <a:latin typeface="Calibri" panose="020F0502020204030204" pitchFamily="34" charset="0"/>
                <a:cs typeface="Calibri" panose="020F0502020204030204" pitchFamily="34" charset="0"/>
              </a:rPr>
              <a:t>(Παραδοσιακοί χοροί, διεθνείς χοροί, μπαλέτο, ρυθμικά κινητικά/χορευτικά προγράμματα)</a:t>
            </a:r>
          </a:p>
          <a:p>
            <a:endParaRPr lang="el-GR" dirty="0">
              <a:latin typeface="Calibri" panose="020F0502020204030204" pitchFamily="34" charset="0"/>
              <a:cs typeface="Calibri" panose="020F0502020204030204" pitchFamily="34" charset="0"/>
            </a:endParaRPr>
          </a:p>
        </p:txBody>
      </p:sp>
      <p:sp>
        <p:nvSpPr>
          <p:cNvPr id="4" name="Θέση περιεχομένου 3">
            <a:extLst>
              <a:ext uri="{FF2B5EF4-FFF2-40B4-BE49-F238E27FC236}">
                <a16:creationId xmlns:a16="http://schemas.microsoft.com/office/drawing/2014/main" id="{BFB9E964-57EC-4BD9-83AB-17E005D6CC30}"/>
              </a:ext>
            </a:extLst>
          </p:cNvPr>
          <p:cNvSpPr>
            <a:spLocks noGrp="1"/>
          </p:cNvSpPr>
          <p:nvPr>
            <p:ph sz="half" idx="2"/>
          </p:nvPr>
        </p:nvSpPr>
        <p:spPr>
          <a:xfrm>
            <a:off x="4712941" y="1803549"/>
            <a:ext cx="4038600" cy="3744416"/>
          </a:xfrm>
        </p:spPr>
        <p:txBody>
          <a:bodyPr/>
          <a:lstStyle/>
          <a:p>
            <a:pPr marL="384038" indent="-384038">
              <a:lnSpc>
                <a:spcPct val="94000"/>
              </a:lnSpc>
              <a:spcBef>
                <a:spcPts val="1000"/>
              </a:spcBef>
              <a:spcAft>
                <a:spcPts val="200"/>
              </a:spcAft>
              <a:buFont typeface="Franklin Gothic Book" panose="020B0503020102020204" pitchFamily="34" charset="0"/>
              <a:buChar char="■"/>
              <a:defRPr/>
            </a:pPr>
            <a:r>
              <a:rPr lang="el-GR" sz="2400" b="1" dirty="0">
                <a:solidFill>
                  <a:srgbClr val="00B050"/>
                </a:solidFill>
                <a:latin typeface="Calibri" panose="020F0502020204030204" pitchFamily="34" charset="0"/>
                <a:cs typeface="Calibri" panose="020F0502020204030204" pitchFamily="34" charset="0"/>
              </a:rPr>
              <a:t>Γνωστικός:</a:t>
            </a:r>
          </a:p>
          <a:p>
            <a:pPr marL="457189" indent="-457189">
              <a:lnSpc>
                <a:spcPct val="94000"/>
              </a:lnSpc>
              <a:spcBef>
                <a:spcPts val="1000"/>
              </a:spcBef>
              <a:spcAft>
                <a:spcPts val="200"/>
              </a:spcAft>
              <a:buFont typeface="+mj-lt"/>
              <a:buAutoNum type="arabicPeriod"/>
              <a:defRPr/>
            </a:pPr>
            <a:r>
              <a:rPr lang="el-GR" sz="1900" dirty="0">
                <a:solidFill>
                  <a:schemeClr val="accent5">
                    <a:lumMod val="50000"/>
                  </a:schemeClr>
                </a:solidFill>
                <a:latin typeface="Calibri" panose="020F0502020204030204" pitchFamily="34" charset="0"/>
                <a:cs typeface="Calibri" panose="020F0502020204030204" pitchFamily="34" charset="0"/>
              </a:rPr>
              <a:t>Γνώσεις για θέματα </a:t>
            </a:r>
            <a:r>
              <a:rPr lang="el-GR" sz="1900" b="1" dirty="0">
                <a:solidFill>
                  <a:schemeClr val="accent5">
                    <a:lumMod val="50000"/>
                  </a:schemeClr>
                </a:solidFill>
                <a:latin typeface="Calibri" panose="020F0502020204030204" pitchFamily="34" charset="0"/>
                <a:cs typeface="Calibri" panose="020F0502020204030204" pitchFamily="34" charset="0"/>
              </a:rPr>
              <a:t>Φυσικής Δραστηριότητας, Άσκησης/Άθλησης, Φυσικής Κατάστασης και Διατροφής </a:t>
            </a:r>
            <a:r>
              <a:rPr lang="el-GR" sz="1900" dirty="0">
                <a:solidFill>
                  <a:schemeClr val="accent5">
                    <a:lumMod val="50000"/>
                  </a:schemeClr>
                </a:solidFill>
                <a:latin typeface="Calibri" panose="020F0502020204030204" pitchFamily="34" charset="0"/>
                <a:cs typeface="Calibri" panose="020F0502020204030204" pitchFamily="34" charset="0"/>
              </a:rPr>
              <a:t>που συμβάλλουν στην προαγωγή της υγείας και απόδοσης</a:t>
            </a:r>
          </a:p>
          <a:p>
            <a:pPr marL="457189" indent="-457189">
              <a:lnSpc>
                <a:spcPct val="94000"/>
              </a:lnSpc>
              <a:spcBef>
                <a:spcPts val="1000"/>
              </a:spcBef>
              <a:spcAft>
                <a:spcPts val="200"/>
              </a:spcAft>
              <a:buFont typeface="+mj-lt"/>
              <a:buAutoNum type="arabicPeriod"/>
              <a:defRPr/>
            </a:pPr>
            <a:r>
              <a:rPr lang="el-GR" sz="1900" dirty="0">
                <a:solidFill>
                  <a:schemeClr val="accent5">
                    <a:lumMod val="50000"/>
                  </a:schemeClr>
                </a:solidFill>
                <a:latin typeface="Calibri" panose="020F0502020204030204" pitchFamily="34" charset="0"/>
                <a:cs typeface="Calibri" panose="020F0502020204030204" pitchFamily="34" charset="0"/>
              </a:rPr>
              <a:t>Γνώσεις σχετικά </a:t>
            </a:r>
            <a:r>
              <a:rPr lang="el-GR" sz="1900" b="1" dirty="0">
                <a:solidFill>
                  <a:schemeClr val="accent5">
                    <a:lumMod val="50000"/>
                  </a:schemeClr>
                </a:solidFill>
                <a:latin typeface="Calibri" panose="020F0502020204030204" pitchFamily="34" charset="0"/>
                <a:cs typeface="Calibri" panose="020F0502020204030204" pitchFamily="34" charset="0"/>
              </a:rPr>
              <a:t>με τεχνική, τακτική, κανόνες και Α΄ βοήθειες </a:t>
            </a:r>
            <a:r>
              <a:rPr lang="el-GR" sz="1900" dirty="0">
                <a:solidFill>
                  <a:schemeClr val="accent5">
                    <a:lumMod val="50000"/>
                  </a:schemeClr>
                </a:solidFill>
                <a:latin typeface="Calibri" panose="020F0502020204030204" pitchFamily="34" charset="0"/>
                <a:cs typeface="Calibri" panose="020F0502020204030204" pitchFamily="34" charset="0"/>
              </a:rPr>
              <a:t>κατά τη μάθηση και απόδοση κινητικών δεξιοτήτων, αθλημάτων και φυσικών δραστηριοτήτων  </a:t>
            </a:r>
          </a:p>
        </p:txBody>
      </p:sp>
      <p:sp>
        <p:nvSpPr>
          <p:cNvPr id="6" name="TextBox 5">
            <a:extLst>
              <a:ext uri="{FF2B5EF4-FFF2-40B4-BE49-F238E27FC236}">
                <a16:creationId xmlns:a16="http://schemas.microsoft.com/office/drawing/2014/main" id="{90802665-0A47-4000-8077-C82E7F6A0EBE}"/>
              </a:ext>
            </a:extLst>
          </p:cNvPr>
          <p:cNvSpPr txBox="1"/>
          <p:nvPr/>
        </p:nvSpPr>
        <p:spPr>
          <a:xfrm>
            <a:off x="1818778" y="879625"/>
            <a:ext cx="550644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Θεματικές ενότητες: Επιμέρους Στόχοι</a:t>
            </a:r>
            <a:endParaRPr kumimoji="0" lang="el-GR" sz="26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3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4536</TotalTime>
  <Words>3277</Words>
  <Application>Microsoft Office PowerPoint</Application>
  <PresentationFormat>Προβολή στην οθόνη (4:3)</PresentationFormat>
  <Paragraphs>394</Paragraphs>
  <Slides>54</Slides>
  <Notes>19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54</vt:i4>
      </vt:variant>
    </vt:vector>
  </HeadingPairs>
  <TitlesOfParts>
    <vt:vector size="62" baseType="lpstr">
      <vt:lpstr>Arial</vt:lpstr>
      <vt:lpstr>Calibri</vt:lpstr>
      <vt:lpstr>Courier New</vt:lpstr>
      <vt:lpstr>Franklin Gothic Book</vt:lpstr>
      <vt:lpstr>Times New Roman</vt:lpstr>
      <vt:lpstr>Wingdings</vt:lpstr>
      <vt:lpstr>Θέμα του Office</vt:lpstr>
      <vt:lpstr>1_Θέμα του Office</vt:lpstr>
      <vt:lpstr>ΦΥΣΙΚΗ ΑΓΩΓΗ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Σκοποί του ΠΣ και η συμβολή της Φυσικής Αγωγής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Διδακτική πλαισίωση - Σχεδιασμός μάθησης στη ΦΑ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Dimitrios Mylosis</cp:lastModifiedBy>
  <cp:revision>380</cp:revision>
  <dcterms:created xsi:type="dcterms:W3CDTF">2021-05-16T09:56:02Z</dcterms:created>
  <dcterms:modified xsi:type="dcterms:W3CDTF">2023-09-06T19:07:12Z</dcterms:modified>
</cp:coreProperties>
</file>